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8"/>
  </p:notesMasterIdLst>
  <p:handoutMasterIdLst>
    <p:handoutMasterId r:id="rId39"/>
  </p:handoutMasterIdLst>
  <p:sldIdLst>
    <p:sldId id="272" r:id="rId2"/>
    <p:sldId id="277" r:id="rId3"/>
    <p:sldId id="273" r:id="rId4"/>
    <p:sldId id="335" r:id="rId5"/>
    <p:sldId id="329" r:id="rId6"/>
    <p:sldId id="302" r:id="rId7"/>
    <p:sldId id="332" r:id="rId8"/>
    <p:sldId id="336" r:id="rId9"/>
    <p:sldId id="330" r:id="rId10"/>
    <p:sldId id="280" r:id="rId11"/>
    <p:sldId id="282" r:id="rId12"/>
    <p:sldId id="333" r:id="rId13"/>
    <p:sldId id="337" r:id="rId14"/>
    <p:sldId id="338" r:id="rId15"/>
    <p:sldId id="339" r:id="rId16"/>
    <p:sldId id="340" r:id="rId17"/>
    <p:sldId id="341" r:id="rId18"/>
    <p:sldId id="342" r:id="rId19"/>
    <p:sldId id="343" r:id="rId20"/>
    <p:sldId id="326" r:id="rId21"/>
    <p:sldId id="327" r:id="rId22"/>
    <p:sldId id="354" r:id="rId23"/>
    <p:sldId id="298" r:id="rId24"/>
    <p:sldId id="301" r:id="rId25"/>
    <p:sldId id="300" r:id="rId26"/>
    <p:sldId id="344" r:id="rId27"/>
    <p:sldId id="345" r:id="rId28"/>
    <p:sldId id="347" r:id="rId29"/>
    <p:sldId id="346" r:id="rId30"/>
    <p:sldId id="352" r:id="rId31"/>
    <p:sldId id="348" r:id="rId32"/>
    <p:sldId id="350" r:id="rId33"/>
    <p:sldId id="351" r:id="rId34"/>
    <p:sldId id="353" r:id="rId35"/>
    <p:sldId id="355" r:id="rId36"/>
    <p:sldId id="271" r:id="rId37"/>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D4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Közepesen sötét stílu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95332" autoAdjust="0"/>
  </p:normalViewPr>
  <p:slideViewPr>
    <p:cSldViewPr snapToGrid="0">
      <p:cViewPr varScale="1">
        <p:scale>
          <a:sx n="70" d="100"/>
          <a:sy n="70" d="100"/>
        </p:scale>
        <p:origin x="1368" y="2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132" y="5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0A5477-3F7E-4669-877F-CAC33A174F79}" type="datetime1">
              <a:rPr lang="hu-HU" smtClean="0"/>
              <a:t>2025. 06. 30.</a:t>
            </a:fld>
            <a:endParaRPr lang="hu-HU"/>
          </a:p>
        </p:txBody>
      </p:sp>
      <p:sp>
        <p:nvSpPr>
          <p:cNvPr id="4" name="Élőláb hely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hu-HU"/>
              <a:t>Semmelweis Egyetem | Szervezeti egység neve</a:t>
            </a:r>
          </a:p>
        </p:txBody>
      </p:sp>
      <p:sp>
        <p:nvSpPr>
          <p:cNvPr id="5" name="Dia számának hely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B6BBF8-0AC3-4F5C-9C46-904244B91639}" type="slidenum">
              <a:rPr lang="hu-HU" smtClean="0"/>
              <a:t>‹#›</a:t>
            </a:fld>
            <a:endParaRPr lang="hu-HU"/>
          </a:p>
        </p:txBody>
      </p:sp>
    </p:spTree>
    <p:extLst>
      <p:ext uri="{BB962C8B-B14F-4D97-AF65-F5344CB8AC3E}">
        <p14:creationId xmlns:p14="http://schemas.microsoft.com/office/powerpoint/2010/main" val="109581194"/>
      </p:ext>
    </p:extLst>
  </p:cSld>
  <p:clrMap bg1="lt1" tx1="dk1" bg2="lt2" tx2="dk2" accent1="accent1" accent2="accent2" accent3="accent3" accent4="accent4" accent5="accent5" accent6="accent6" hlink="hlink" folHlink="folHlink"/>
  <p:hf sldNum="0"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77263F-A963-4716-9E0B-336AF0E39782}" type="datetime1">
              <a:rPr lang="hu-HU" smtClean="0"/>
              <a:t>2025. 06. 30.</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hu-HU"/>
              <a:t>Semmelweis Egyetem | Szervezeti egység neve</a:t>
            </a:r>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8844E-4E9E-4762-B238-A0CB0F62D7D5}" type="slidenum">
              <a:rPr lang="hu-HU" smtClean="0"/>
              <a:t>‹#›</a:t>
            </a:fld>
            <a:endParaRPr lang="hu-HU"/>
          </a:p>
        </p:txBody>
      </p:sp>
    </p:spTree>
    <p:extLst>
      <p:ext uri="{BB962C8B-B14F-4D97-AF65-F5344CB8AC3E}">
        <p14:creationId xmlns:p14="http://schemas.microsoft.com/office/powerpoint/2010/main" val="2097450316"/>
      </p:ext>
    </p:extLst>
  </p:cSld>
  <p:clrMap bg1="lt1" tx1="dk1" bg2="lt2" tx2="dk2" accent1="accent1" accent2="accent2" accent3="accent3" accent4="accent4" accent5="accent5" accent6="accent6" hlink="hlink" folHlink="folHlink"/>
  <p:hf sldNum="0"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ímdia">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9" name="Szöveg helye 16"/>
          <p:cNvSpPr>
            <a:spLocks noGrp="1"/>
          </p:cNvSpPr>
          <p:nvPr>
            <p:ph type="body" sz="quarter" idx="13" hasCustomPrompt="1"/>
          </p:nvPr>
        </p:nvSpPr>
        <p:spPr>
          <a:xfrm>
            <a:off x="1524000" y="2458369"/>
            <a:ext cx="9144000" cy="395427"/>
          </a:xfr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Tx/>
              <a:buNone/>
              <a:tabLst/>
              <a:defRPr sz="2400">
                <a:solidFill>
                  <a:schemeClr val="bg2"/>
                </a:solidFill>
              </a:defRPr>
            </a:lvl1pPr>
          </a:lstStyle>
          <a:p>
            <a:r>
              <a:rPr lang="en-GB" noProof="0" dirty="0"/>
              <a:t>Presentation subtitle</a:t>
            </a:r>
          </a:p>
        </p:txBody>
      </p:sp>
      <p:sp>
        <p:nvSpPr>
          <p:cNvPr id="8" name="Szöveg helye 14"/>
          <p:cNvSpPr>
            <a:spLocks noGrp="1"/>
          </p:cNvSpPr>
          <p:nvPr>
            <p:ph type="body" sz="quarter" idx="12" hasCustomPrompt="1"/>
          </p:nvPr>
        </p:nvSpPr>
        <p:spPr>
          <a:xfrm>
            <a:off x="1524000" y="1346487"/>
            <a:ext cx="9144000" cy="1088842"/>
          </a:xfrm>
        </p:spPr>
        <p:txBody>
          <a:bodyPr anchor="ctr">
            <a:noAutofit/>
          </a:bodyPr>
          <a:lstStyle>
            <a:lvl1pPr marL="0" indent="0" algn="ctr">
              <a:buNone/>
              <a:defRPr sz="6000" baseline="0">
                <a:solidFill>
                  <a:schemeClr val="bg1"/>
                </a:solidFill>
              </a:defRPr>
            </a:lvl1pPr>
          </a:lstStyle>
          <a:p>
            <a:pPr lvl="0"/>
            <a:r>
              <a:rPr lang="en-GB" noProof="0" dirty="0"/>
              <a:t>Presentation title</a:t>
            </a:r>
          </a:p>
        </p:txBody>
      </p:sp>
      <p:sp>
        <p:nvSpPr>
          <p:cNvPr id="15" name="Szöveg helye 14"/>
          <p:cNvSpPr>
            <a:spLocks noGrp="1"/>
          </p:cNvSpPr>
          <p:nvPr>
            <p:ph type="body" sz="quarter" idx="10" hasCustomPrompt="1"/>
          </p:nvPr>
        </p:nvSpPr>
        <p:spPr>
          <a:xfrm>
            <a:off x="1524000" y="3971597"/>
            <a:ext cx="9144000" cy="316208"/>
          </a:xfrm>
        </p:spPr>
        <p:txBody>
          <a:bodyPr anchor="ctr">
            <a:noAutofit/>
          </a:bodyPr>
          <a:lstStyle>
            <a:lvl1pPr marL="0" indent="0" algn="ctr">
              <a:buNone/>
              <a:defRPr sz="2400" baseline="0">
                <a:solidFill>
                  <a:schemeClr val="bg1"/>
                </a:solidFill>
              </a:defRPr>
            </a:lvl1pPr>
          </a:lstStyle>
          <a:p>
            <a:r>
              <a:rPr lang="en-GB" noProof="0" dirty="0" err="1"/>
              <a:t>Dr.</a:t>
            </a:r>
            <a:r>
              <a:rPr lang="en-GB" noProof="0" dirty="0"/>
              <a:t> </a:t>
            </a:r>
            <a:r>
              <a:rPr lang="en-GB" noProof="0" dirty="0" err="1"/>
              <a:t>Mihály</a:t>
            </a:r>
            <a:r>
              <a:rPr lang="en-GB" noProof="0" dirty="0"/>
              <a:t> </a:t>
            </a:r>
            <a:r>
              <a:rPr lang="en-GB" noProof="0" dirty="0" err="1"/>
              <a:t>Minta</a:t>
            </a:r>
            <a:endParaRPr lang="en-GB" noProof="0" dirty="0"/>
          </a:p>
        </p:txBody>
      </p:sp>
      <p:sp>
        <p:nvSpPr>
          <p:cNvPr id="17" name="Szöveg helye 16"/>
          <p:cNvSpPr>
            <a:spLocks noGrp="1"/>
          </p:cNvSpPr>
          <p:nvPr>
            <p:ph type="body" sz="quarter" idx="11" hasCustomPrompt="1"/>
          </p:nvPr>
        </p:nvSpPr>
        <p:spPr>
          <a:xfrm>
            <a:off x="1524000" y="4375943"/>
            <a:ext cx="9144000" cy="704850"/>
          </a:xfrm>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2"/>
                </a:solidFill>
              </a:defRPr>
            </a:lvl1pPr>
          </a:lstStyle>
          <a:p>
            <a:pPr>
              <a:spcBef>
                <a:spcPts val="300"/>
              </a:spcBef>
            </a:pPr>
            <a:r>
              <a:rPr lang="en-GB" noProof="0" dirty="0"/>
              <a:t>SAMPLE NAME OF DEPARTMENT, </a:t>
            </a:r>
            <a:br>
              <a:rPr lang="en-GB" noProof="0" dirty="0"/>
            </a:br>
            <a:r>
              <a:rPr lang="en-GB" noProof="0" dirty="0"/>
              <a:t>BROKEN INTO TWO LINES IN CASE OF A LONG NAME</a:t>
            </a:r>
          </a:p>
        </p:txBody>
      </p:sp>
      <p:pic>
        <p:nvPicPr>
          <p:cNvPr id="10" name="Kép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15319" y="5779156"/>
            <a:ext cx="2761364" cy="920455"/>
          </a:xfrm>
          <a:prstGeom prst="rect">
            <a:avLst/>
          </a:prstGeom>
        </p:spPr>
      </p:pic>
    </p:spTree>
    <p:extLst>
      <p:ext uri="{BB962C8B-B14F-4D97-AF65-F5344CB8AC3E}">
        <p14:creationId xmlns:p14="http://schemas.microsoft.com/office/powerpoint/2010/main" val="995436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Kép képaláírással">
    <p:spTree>
      <p:nvGrpSpPr>
        <p:cNvPr id="1" name=""/>
        <p:cNvGrpSpPr/>
        <p:nvPr/>
      </p:nvGrpSpPr>
      <p:grpSpPr>
        <a:xfrm>
          <a:off x="0" y="0"/>
          <a:ext cx="0" cy="0"/>
          <a:chOff x="0" y="0"/>
          <a:chExt cx="0" cy="0"/>
        </a:xfrm>
      </p:grpSpPr>
      <p:sp>
        <p:nvSpPr>
          <p:cNvPr id="3" name="Picture Placeholder 2"/>
          <p:cNvSpPr>
            <a:spLocks noGrp="1" noChangeAspect="1"/>
          </p:cNvSpPr>
          <p:nvPr>
            <p:ph type="pic" idx="1" hasCustomPrompt="1"/>
          </p:nvPr>
        </p:nvSpPr>
        <p:spPr>
          <a:xfrm>
            <a:off x="5315268" y="0"/>
            <a:ext cx="6876732" cy="6134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noProof="0" dirty="0"/>
              <a:t>Click on the icon to insert a picture</a:t>
            </a:r>
          </a:p>
        </p:txBody>
      </p:sp>
      <p:sp>
        <p:nvSpPr>
          <p:cNvPr id="7" name="Text Placeholder 3"/>
          <p:cNvSpPr>
            <a:spLocks noGrp="1"/>
          </p:cNvSpPr>
          <p:nvPr>
            <p:ph type="body" sz="half" idx="2" hasCustomPrompt="1"/>
          </p:nvPr>
        </p:nvSpPr>
        <p:spPr>
          <a:xfrm>
            <a:off x="839788" y="1808163"/>
            <a:ext cx="3932237" cy="4141787"/>
          </a:xfrm>
        </p:spPr>
        <p:txBody>
          <a:bodyPr/>
          <a:lstStyle>
            <a:lvl1pPr marL="285750" indent="-285750">
              <a:buFont typeface="Arial" panose="020B0604020202020204" pitchFamily="34" charset="0"/>
              <a:buChar char="•"/>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noProof="0" dirty="0"/>
              <a:t>Editing sample text</a:t>
            </a:r>
          </a:p>
        </p:txBody>
      </p:sp>
      <p:sp>
        <p:nvSpPr>
          <p:cNvPr id="9" name="Title 1"/>
          <p:cNvSpPr>
            <a:spLocks noGrp="1"/>
          </p:cNvSpPr>
          <p:nvPr>
            <p:ph type="title" hasCustomPrompt="1"/>
          </p:nvPr>
        </p:nvSpPr>
        <p:spPr>
          <a:xfrm>
            <a:off x="838200" y="365125"/>
            <a:ext cx="3933825" cy="1325563"/>
          </a:xfrm>
        </p:spPr>
        <p:txBody>
          <a:bodyPr/>
          <a:lstStyle/>
          <a:p>
            <a:r>
              <a:rPr lang="en-GB" noProof="0" dirty="0"/>
              <a:t>Edit sample title</a:t>
            </a:r>
          </a:p>
        </p:txBody>
      </p:sp>
    </p:spTree>
    <p:extLst>
      <p:ext uri="{BB962C8B-B14F-4D97-AF65-F5344CB8AC3E}">
        <p14:creationId xmlns:p14="http://schemas.microsoft.com/office/powerpoint/2010/main" val="4168949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ím és függőleges szöve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Edit sample title</a:t>
            </a:r>
          </a:p>
        </p:txBody>
      </p:sp>
      <p:sp>
        <p:nvSpPr>
          <p:cNvPr id="3" name="Vertical Text Placeholder 2"/>
          <p:cNvSpPr>
            <a:spLocks noGrp="1"/>
          </p:cNvSpPr>
          <p:nvPr>
            <p:ph type="body" orient="vert" idx="1" hasCustomPrompt="1"/>
          </p:nvPr>
        </p:nvSpPr>
        <p:spPr>
          <a:xfrm>
            <a:off x="838200" y="1825625"/>
            <a:ext cx="10515600" cy="4124325"/>
          </a:xfrm>
        </p:spPr>
        <p:txBody>
          <a:bodyPr vert="eaVert"/>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2323033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üggőleges cím és szöveg">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904287" y="368301"/>
            <a:ext cx="2447926" cy="5581650"/>
          </a:xfrm>
        </p:spPr>
        <p:txBody>
          <a:bodyPr vert="eaVert"/>
          <a:lstStyle/>
          <a:p>
            <a:r>
              <a:rPr lang="en-GB" noProof="0" dirty="0"/>
              <a:t>Edit sample title</a:t>
            </a:r>
          </a:p>
        </p:txBody>
      </p:sp>
      <p:sp>
        <p:nvSpPr>
          <p:cNvPr id="3" name="Vertical Text Placeholder 2"/>
          <p:cNvSpPr>
            <a:spLocks noGrp="1"/>
          </p:cNvSpPr>
          <p:nvPr>
            <p:ph type="body" orient="vert" idx="1" hasCustomPrompt="1"/>
          </p:nvPr>
        </p:nvSpPr>
        <p:spPr>
          <a:xfrm>
            <a:off x="838200" y="368302"/>
            <a:ext cx="7734300" cy="5581650"/>
          </a:xfrm>
        </p:spPr>
        <p:txBody>
          <a:bodyPr vert="eaVert"/>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2025849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Összegzés">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pic>
        <p:nvPicPr>
          <p:cNvPr id="5" name="Kép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15319" y="5779156"/>
            <a:ext cx="2761364" cy="920455"/>
          </a:xfrm>
          <a:prstGeom prst="rect">
            <a:avLst/>
          </a:prstGeom>
        </p:spPr>
      </p:pic>
      <p:sp>
        <p:nvSpPr>
          <p:cNvPr id="6" name="Title 1"/>
          <p:cNvSpPr>
            <a:spLocks noGrp="1"/>
          </p:cNvSpPr>
          <p:nvPr>
            <p:ph type="title" hasCustomPrompt="1"/>
          </p:nvPr>
        </p:nvSpPr>
        <p:spPr>
          <a:xfrm>
            <a:off x="838200" y="365125"/>
            <a:ext cx="10515600" cy="1325563"/>
          </a:xfrm>
        </p:spPr>
        <p:txBody>
          <a:bodyPr/>
          <a:lstStyle>
            <a:lvl1pPr>
              <a:defRPr>
                <a:solidFill>
                  <a:srgbClr val="E3D496"/>
                </a:solidFill>
              </a:defRPr>
            </a:lvl1pPr>
          </a:lstStyle>
          <a:p>
            <a:r>
              <a:rPr lang="en-GB" noProof="0" dirty="0"/>
              <a:t>Summary</a:t>
            </a:r>
          </a:p>
        </p:txBody>
      </p:sp>
      <p:sp>
        <p:nvSpPr>
          <p:cNvPr id="7" name="Content Placeholder 2"/>
          <p:cNvSpPr>
            <a:spLocks noGrp="1"/>
          </p:cNvSpPr>
          <p:nvPr>
            <p:ph idx="1" hasCustomPrompt="1"/>
          </p:nvPr>
        </p:nvSpPr>
        <p:spPr>
          <a:xfrm>
            <a:off x="838200" y="1825626"/>
            <a:ext cx="10515600" cy="41243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noProof="0" dirty="0" err="1"/>
              <a:t>Lorem</a:t>
            </a:r>
            <a:r>
              <a:rPr lang="en-GB" noProof="0" dirty="0"/>
              <a:t> </a:t>
            </a:r>
            <a:r>
              <a:rPr lang="en-GB" noProof="0" dirty="0" err="1"/>
              <a:t>ipsum</a:t>
            </a:r>
            <a:r>
              <a:rPr lang="en-GB" noProof="0" dirty="0"/>
              <a:t> </a:t>
            </a:r>
            <a:r>
              <a:rPr lang="en-GB" noProof="0" dirty="0" err="1"/>
              <a:t>dolor</a:t>
            </a:r>
            <a:r>
              <a:rPr lang="en-GB" noProof="0" dirty="0"/>
              <a:t> sit </a:t>
            </a:r>
            <a:r>
              <a:rPr lang="en-GB" noProof="0" dirty="0" err="1"/>
              <a:t>amet</a:t>
            </a:r>
            <a:r>
              <a:rPr lang="en-GB" noProof="0" dirty="0"/>
              <a:t>, </a:t>
            </a:r>
            <a:r>
              <a:rPr lang="en-GB" noProof="0" dirty="0" err="1"/>
              <a:t>consectetur</a:t>
            </a:r>
            <a:r>
              <a:rPr lang="en-GB" noProof="0" dirty="0"/>
              <a:t> </a:t>
            </a:r>
            <a:r>
              <a:rPr lang="en-GB" noProof="0" dirty="0" err="1"/>
              <a:t>adipiscing</a:t>
            </a:r>
            <a:r>
              <a:rPr lang="en-GB" noProof="0" dirty="0"/>
              <a:t> </a:t>
            </a:r>
            <a:r>
              <a:rPr lang="en-GB" noProof="0" dirty="0" err="1"/>
              <a:t>elit</a:t>
            </a:r>
            <a:r>
              <a:rPr lang="en-GB" noProof="0" dirty="0"/>
              <a:t>. </a:t>
            </a:r>
          </a:p>
          <a:p>
            <a:pPr lvl="0"/>
            <a:r>
              <a:rPr lang="en-GB" noProof="0" dirty="0" err="1"/>
              <a:t>Proin</a:t>
            </a:r>
            <a:r>
              <a:rPr lang="en-GB" noProof="0" dirty="0"/>
              <a:t> </a:t>
            </a:r>
            <a:r>
              <a:rPr lang="en-GB" noProof="0" dirty="0" err="1"/>
              <a:t>tincidunt</a:t>
            </a:r>
            <a:r>
              <a:rPr lang="en-GB" noProof="0" dirty="0"/>
              <a:t> </a:t>
            </a:r>
            <a:r>
              <a:rPr lang="en-GB" noProof="0" dirty="0" err="1"/>
              <a:t>nisl</a:t>
            </a:r>
            <a:r>
              <a:rPr lang="en-GB" noProof="0" dirty="0"/>
              <a:t> </a:t>
            </a:r>
            <a:r>
              <a:rPr lang="en-GB" noProof="0" dirty="0" err="1"/>
              <a:t>sem</a:t>
            </a:r>
            <a:r>
              <a:rPr lang="en-GB" noProof="0" dirty="0"/>
              <a:t>, </a:t>
            </a:r>
            <a:r>
              <a:rPr lang="en-GB" noProof="0" dirty="0" err="1"/>
              <a:t>rhoncus</a:t>
            </a:r>
            <a:r>
              <a:rPr lang="en-GB" noProof="0" dirty="0"/>
              <a:t> </a:t>
            </a:r>
            <a:r>
              <a:rPr lang="en-GB" noProof="0" dirty="0" err="1"/>
              <a:t>volutpat</a:t>
            </a:r>
            <a:r>
              <a:rPr lang="en-GB" noProof="0" dirty="0"/>
              <a:t> </a:t>
            </a:r>
            <a:r>
              <a:rPr lang="en-GB" noProof="0" dirty="0" err="1"/>
              <a:t>orci</a:t>
            </a:r>
            <a:r>
              <a:rPr lang="en-GB" noProof="0" dirty="0"/>
              <a:t> </a:t>
            </a:r>
            <a:r>
              <a:rPr lang="en-GB" noProof="0" dirty="0" err="1"/>
              <a:t>rutrum</a:t>
            </a:r>
            <a:r>
              <a:rPr lang="en-GB" noProof="0" dirty="0"/>
              <a:t> sed. </a:t>
            </a:r>
          </a:p>
          <a:p>
            <a:pPr lvl="0"/>
            <a:r>
              <a:rPr lang="en-GB" noProof="0" dirty="0" err="1"/>
              <a:t>Proin</a:t>
            </a:r>
            <a:r>
              <a:rPr lang="en-GB" noProof="0" dirty="0"/>
              <a:t> </a:t>
            </a:r>
            <a:r>
              <a:rPr lang="en-GB" noProof="0" dirty="0" err="1"/>
              <a:t>sem</a:t>
            </a:r>
            <a:r>
              <a:rPr lang="en-GB" noProof="0" dirty="0"/>
              <a:t> quam, </a:t>
            </a:r>
            <a:r>
              <a:rPr lang="en-GB" noProof="0" dirty="0" err="1"/>
              <a:t>aliquam</a:t>
            </a:r>
            <a:r>
              <a:rPr lang="en-GB" noProof="0" dirty="0"/>
              <a:t> ac </a:t>
            </a:r>
            <a:r>
              <a:rPr lang="en-GB" noProof="0" dirty="0" err="1"/>
              <a:t>molestie</a:t>
            </a:r>
            <a:r>
              <a:rPr lang="en-GB" noProof="0" dirty="0"/>
              <a:t> at, </a:t>
            </a:r>
            <a:r>
              <a:rPr lang="en-GB" noProof="0" dirty="0" err="1"/>
              <a:t>porttitor</a:t>
            </a:r>
            <a:r>
              <a:rPr lang="en-GB" noProof="0" dirty="0"/>
              <a:t> in </a:t>
            </a:r>
            <a:r>
              <a:rPr lang="en-GB" noProof="0" dirty="0" err="1"/>
              <a:t>velit</a:t>
            </a:r>
            <a:r>
              <a:rPr lang="en-GB" noProof="0" dirty="0"/>
              <a:t>. </a:t>
            </a:r>
          </a:p>
          <a:p>
            <a:pPr lvl="0"/>
            <a:r>
              <a:rPr lang="en-GB" noProof="0" dirty="0"/>
              <a:t>Class </a:t>
            </a:r>
            <a:r>
              <a:rPr lang="en-GB" noProof="0" dirty="0" err="1"/>
              <a:t>aptent</a:t>
            </a:r>
            <a:r>
              <a:rPr lang="en-GB" noProof="0" dirty="0"/>
              <a:t> </a:t>
            </a:r>
            <a:r>
              <a:rPr lang="en-GB" noProof="0" dirty="0" err="1"/>
              <a:t>taciti</a:t>
            </a:r>
            <a:r>
              <a:rPr lang="en-GB" noProof="0" dirty="0"/>
              <a:t> </a:t>
            </a:r>
            <a:r>
              <a:rPr lang="en-GB" noProof="0" dirty="0" err="1"/>
              <a:t>sociosqu</a:t>
            </a:r>
            <a:r>
              <a:rPr lang="en-GB" noProof="0" dirty="0"/>
              <a:t> ad </a:t>
            </a:r>
            <a:r>
              <a:rPr lang="en-GB" noProof="0" dirty="0" err="1"/>
              <a:t>litora</a:t>
            </a:r>
            <a:r>
              <a:rPr lang="en-GB" noProof="0" dirty="0"/>
              <a:t> </a:t>
            </a:r>
            <a:r>
              <a:rPr lang="en-GB" noProof="0" dirty="0" err="1"/>
              <a:t>torquent</a:t>
            </a:r>
            <a:r>
              <a:rPr lang="en-GB" noProof="0" dirty="0"/>
              <a:t> per </a:t>
            </a:r>
            <a:r>
              <a:rPr lang="en-GB" noProof="0" dirty="0" err="1"/>
              <a:t>conubia</a:t>
            </a:r>
            <a:r>
              <a:rPr lang="en-GB" noProof="0" dirty="0"/>
              <a:t> nostra, per </a:t>
            </a:r>
            <a:r>
              <a:rPr lang="en-GB" noProof="0" dirty="0" err="1"/>
              <a:t>inceptos</a:t>
            </a:r>
            <a:r>
              <a:rPr lang="en-GB" noProof="0" dirty="0"/>
              <a:t> </a:t>
            </a:r>
            <a:r>
              <a:rPr lang="en-GB" noProof="0" dirty="0" err="1"/>
              <a:t>himenaeos</a:t>
            </a:r>
            <a:r>
              <a:rPr lang="en-GB" noProof="0" dirty="0"/>
              <a:t>. </a:t>
            </a:r>
          </a:p>
          <a:p>
            <a:pPr lvl="0"/>
            <a:r>
              <a:rPr lang="en-GB" noProof="0" dirty="0" err="1"/>
              <a:t>Etiam</a:t>
            </a:r>
            <a:r>
              <a:rPr lang="en-GB" noProof="0" dirty="0"/>
              <a:t> et </a:t>
            </a:r>
            <a:r>
              <a:rPr lang="en-GB" noProof="0" dirty="0" err="1"/>
              <a:t>ipsum</a:t>
            </a:r>
            <a:r>
              <a:rPr lang="en-GB" noProof="0" dirty="0"/>
              <a:t> </a:t>
            </a:r>
            <a:r>
              <a:rPr lang="en-GB" noProof="0" dirty="0" err="1"/>
              <a:t>elementum</a:t>
            </a:r>
            <a:r>
              <a:rPr lang="en-GB" noProof="0" dirty="0"/>
              <a:t>, </a:t>
            </a:r>
            <a:r>
              <a:rPr lang="en-GB" noProof="0" dirty="0" err="1"/>
              <a:t>mollis</a:t>
            </a:r>
            <a:r>
              <a:rPr lang="en-GB" noProof="0" dirty="0"/>
              <a:t> </a:t>
            </a:r>
            <a:r>
              <a:rPr lang="en-GB" noProof="0" dirty="0" err="1"/>
              <a:t>nibh</a:t>
            </a:r>
            <a:r>
              <a:rPr lang="en-GB" noProof="0" dirty="0"/>
              <a:t> </a:t>
            </a:r>
            <a:r>
              <a:rPr lang="en-GB" noProof="0" dirty="0" err="1"/>
              <a:t>quis</a:t>
            </a:r>
            <a:r>
              <a:rPr lang="en-GB" noProof="0" dirty="0"/>
              <a:t>, </a:t>
            </a:r>
            <a:r>
              <a:rPr lang="en-GB" noProof="0" dirty="0" err="1"/>
              <a:t>sodales</a:t>
            </a:r>
            <a:r>
              <a:rPr lang="en-GB" noProof="0" dirty="0"/>
              <a:t> ex.</a:t>
            </a:r>
          </a:p>
        </p:txBody>
      </p:sp>
    </p:spTree>
    <p:extLst>
      <p:ext uri="{BB962C8B-B14F-4D97-AF65-F5344CB8AC3E}">
        <p14:creationId xmlns:p14="http://schemas.microsoft.com/office/powerpoint/2010/main" val="25352742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ake - home message">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15" name="Szöveg helye 14"/>
          <p:cNvSpPr>
            <a:spLocks noGrp="1"/>
          </p:cNvSpPr>
          <p:nvPr>
            <p:ph type="body" sz="quarter" idx="10" hasCustomPrompt="1"/>
          </p:nvPr>
        </p:nvSpPr>
        <p:spPr>
          <a:xfrm>
            <a:off x="1524000" y="1783884"/>
            <a:ext cx="9144000" cy="2799066"/>
          </a:xfrm>
        </p:spPr>
        <p:txBody>
          <a:bodyPr anchor="ctr">
            <a:noAutofit/>
          </a:bodyPr>
          <a:lstStyle>
            <a:lvl1pPr marL="0" indent="0" algn="ctr">
              <a:buNone/>
              <a:defRPr sz="2400" baseline="0">
                <a:solidFill>
                  <a:schemeClr val="bg2"/>
                </a:solidFill>
              </a:defRPr>
            </a:lvl1pPr>
          </a:lstStyle>
          <a:p>
            <a:r>
              <a:rPr lang="en-GB" noProof="0" dirty="0"/>
              <a:t>take – home message</a:t>
            </a:r>
          </a:p>
        </p:txBody>
      </p:sp>
      <p:pic>
        <p:nvPicPr>
          <p:cNvPr id="5" name="Kép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15319" y="5779156"/>
            <a:ext cx="2761364" cy="920455"/>
          </a:xfrm>
          <a:prstGeom prst="rect">
            <a:avLst/>
          </a:prstGeom>
        </p:spPr>
      </p:pic>
    </p:spTree>
    <p:extLst>
      <p:ext uri="{BB962C8B-B14F-4D97-AF65-F5344CB8AC3E}">
        <p14:creationId xmlns:p14="http://schemas.microsoft.com/office/powerpoint/2010/main" val="2177938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Záródia">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8" name="Szöveg helye 14"/>
          <p:cNvSpPr>
            <a:spLocks noGrp="1"/>
          </p:cNvSpPr>
          <p:nvPr>
            <p:ph type="body" sz="quarter" idx="12" hasCustomPrompt="1"/>
          </p:nvPr>
        </p:nvSpPr>
        <p:spPr>
          <a:xfrm>
            <a:off x="1524000" y="2386148"/>
            <a:ext cx="9144000" cy="1123815"/>
          </a:xfrm>
        </p:spPr>
        <p:txBody>
          <a:bodyPr anchor="ctr">
            <a:noAutofit/>
          </a:bodyPr>
          <a:lstStyle>
            <a:lvl1pPr marL="0" indent="0" algn="ctr">
              <a:buNone/>
              <a:defRPr sz="6000" baseline="0">
                <a:solidFill>
                  <a:schemeClr val="bg1"/>
                </a:solidFill>
              </a:defRPr>
            </a:lvl1pPr>
          </a:lstStyle>
          <a:p>
            <a:pPr lvl="0"/>
            <a:r>
              <a:rPr lang="en-GB" noProof="0" dirty="0"/>
              <a:t>Thank you for your attention!</a:t>
            </a:r>
          </a:p>
        </p:txBody>
      </p:sp>
      <p:sp>
        <p:nvSpPr>
          <p:cNvPr id="15" name="Szöveg helye 14"/>
          <p:cNvSpPr>
            <a:spLocks noGrp="1"/>
          </p:cNvSpPr>
          <p:nvPr>
            <p:ph type="body" sz="quarter" idx="10" hasCustomPrompt="1"/>
          </p:nvPr>
        </p:nvSpPr>
        <p:spPr>
          <a:xfrm>
            <a:off x="1524000" y="3683866"/>
            <a:ext cx="9144000" cy="316208"/>
          </a:xfrm>
        </p:spPr>
        <p:txBody>
          <a:bodyPr anchor="ctr">
            <a:noAutofit/>
          </a:bodyPr>
          <a:lstStyle>
            <a:lvl1pPr marL="0" indent="0" algn="ctr">
              <a:buNone/>
              <a:defRPr sz="2400" baseline="0">
                <a:solidFill>
                  <a:schemeClr val="bg2"/>
                </a:solidFill>
              </a:defRPr>
            </a:lvl1pPr>
          </a:lstStyle>
          <a:p>
            <a:r>
              <a:rPr lang="en-GB" noProof="0" dirty="0" err="1"/>
              <a:t>Dr.</a:t>
            </a:r>
            <a:r>
              <a:rPr lang="en-GB" noProof="0" dirty="0"/>
              <a:t> </a:t>
            </a:r>
            <a:r>
              <a:rPr lang="en-GB" noProof="0" dirty="0" err="1"/>
              <a:t>Mihály</a:t>
            </a:r>
            <a:r>
              <a:rPr lang="en-GB" noProof="0" dirty="0"/>
              <a:t> </a:t>
            </a:r>
            <a:r>
              <a:rPr lang="en-GB" noProof="0" dirty="0" err="1"/>
              <a:t>Minta</a:t>
            </a:r>
            <a:endParaRPr lang="en-GB" noProof="0" dirty="0"/>
          </a:p>
        </p:txBody>
      </p:sp>
      <p:pic>
        <p:nvPicPr>
          <p:cNvPr id="5" name="Kép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15319" y="5779156"/>
            <a:ext cx="2761364" cy="920455"/>
          </a:xfrm>
          <a:prstGeom prst="rect">
            <a:avLst/>
          </a:prstGeom>
        </p:spPr>
      </p:pic>
    </p:spTree>
    <p:extLst>
      <p:ext uri="{BB962C8B-B14F-4D97-AF65-F5344CB8AC3E}">
        <p14:creationId xmlns:p14="http://schemas.microsoft.com/office/powerpoint/2010/main" val="3771685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ím és tartalom">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solidFill>
              </a:defRPr>
            </a:lvl1pPr>
          </a:lstStyle>
          <a:p>
            <a:r>
              <a:rPr lang="en-GB" noProof="0" dirty="0"/>
              <a:t>Edit sample title</a:t>
            </a:r>
          </a:p>
        </p:txBody>
      </p:sp>
      <p:sp>
        <p:nvSpPr>
          <p:cNvPr id="3" name="Content Placeholder 2"/>
          <p:cNvSpPr>
            <a:spLocks noGrp="1"/>
          </p:cNvSpPr>
          <p:nvPr>
            <p:ph idx="1" hasCustomPrompt="1"/>
          </p:nvPr>
        </p:nvSpPr>
        <p:spPr>
          <a:xfrm>
            <a:off x="838200" y="1825626"/>
            <a:ext cx="10515600" cy="4124324"/>
          </a:xfrm>
        </p:spPr>
        <p:txBody>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3242644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ím és tartalom">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E3D496"/>
                </a:solidFill>
              </a:defRPr>
            </a:lvl1pPr>
          </a:lstStyle>
          <a:p>
            <a:r>
              <a:rPr lang="en-GB" noProof="0" dirty="0"/>
              <a:t>Edit sample title</a:t>
            </a:r>
          </a:p>
        </p:txBody>
      </p:sp>
      <p:sp>
        <p:nvSpPr>
          <p:cNvPr id="3" name="Content Placeholder 2"/>
          <p:cNvSpPr>
            <a:spLocks noGrp="1"/>
          </p:cNvSpPr>
          <p:nvPr>
            <p:ph idx="1" hasCustomPrompt="1"/>
          </p:nvPr>
        </p:nvSpPr>
        <p:spPr>
          <a:xfrm>
            <a:off x="838200" y="1825626"/>
            <a:ext cx="10515600" cy="41243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3506816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zakaszfejléc">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0" y="1808163"/>
            <a:ext cx="10515600" cy="2615166"/>
          </a:xfrm>
        </p:spPr>
        <p:txBody>
          <a:bodyPr anchor="b"/>
          <a:lstStyle>
            <a:lvl1pPr>
              <a:defRPr sz="6000"/>
            </a:lvl1pPr>
          </a:lstStyle>
          <a:p>
            <a:r>
              <a:rPr lang="en-GB" noProof="0" dirty="0"/>
              <a:t>Edit sample title</a:t>
            </a:r>
          </a:p>
        </p:txBody>
      </p:sp>
      <p:sp>
        <p:nvSpPr>
          <p:cNvPr id="3" name="Text Placeholder 2"/>
          <p:cNvSpPr>
            <a:spLocks noGrp="1"/>
          </p:cNvSpPr>
          <p:nvPr>
            <p:ph type="body" idx="1" hasCustomPrompt="1"/>
          </p:nvPr>
        </p:nvSpPr>
        <p:spPr>
          <a:xfrm>
            <a:off x="831850" y="4450317"/>
            <a:ext cx="10515600" cy="1499633"/>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noProof="0" dirty="0"/>
              <a:t>Editing sample text</a:t>
            </a:r>
          </a:p>
        </p:txBody>
      </p:sp>
    </p:spTree>
    <p:extLst>
      <p:ext uri="{BB962C8B-B14F-4D97-AF65-F5344CB8AC3E}">
        <p14:creationId xmlns:p14="http://schemas.microsoft.com/office/powerpoint/2010/main" val="2362285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tartalomrész">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Edit sample title</a:t>
            </a:r>
          </a:p>
        </p:txBody>
      </p:sp>
      <p:sp>
        <p:nvSpPr>
          <p:cNvPr id="3" name="Content Placeholder 2"/>
          <p:cNvSpPr>
            <a:spLocks noGrp="1"/>
          </p:cNvSpPr>
          <p:nvPr>
            <p:ph sz="half" idx="1" hasCustomPrompt="1"/>
          </p:nvPr>
        </p:nvSpPr>
        <p:spPr>
          <a:xfrm>
            <a:off x="838200" y="1808163"/>
            <a:ext cx="5181600" cy="4141787"/>
          </a:xfrm>
        </p:spPr>
        <p:txBody>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4" name="Content Placeholder 3"/>
          <p:cNvSpPr>
            <a:spLocks noGrp="1"/>
          </p:cNvSpPr>
          <p:nvPr>
            <p:ph sz="half" idx="2" hasCustomPrompt="1"/>
          </p:nvPr>
        </p:nvSpPr>
        <p:spPr>
          <a:xfrm>
            <a:off x="6172200" y="1808163"/>
            <a:ext cx="5181600" cy="4141787"/>
          </a:xfrm>
        </p:spPr>
        <p:txBody>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3114021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Összehasonlítá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a:lstStyle/>
          <a:p>
            <a:r>
              <a:rPr lang="en-GB" noProof="0" dirty="0"/>
              <a:t>Edit sample title</a:t>
            </a:r>
          </a:p>
        </p:txBody>
      </p:sp>
      <p:sp>
        <p:nvSpPr>
          <p:cNvPr id="3" name="Text Placeholder 2"/>
          <p:cNvSpPr>
            <a:spLocks noGrp="1"/>
          </p:cNvSpPr>
          <p:nvPr>
            <p:ph type="body" idx="1" hasCustomPrompt="1"/>
          </p:nvPr>
        </p:nvSpPr>
        <p:spPr>
          <a:xfrm>
            <a:off x="839788" y="1808163"/>
            <a:ext cx="5157787" cy="696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Editing sample text</a:t>
            </a:r>
          </a:p>
        </p:txBody>
      </p:sp>
      <p:sp>
        <p:nvSpPr>
          <p:cNvPr id="4" name="Content Placeholder 3"/>
          <p:cNvSpPr>
            <a:spLocks noGrp="1"/>
          </p:cNvSpPr>
          <p:nvPr>
            <p:ph sz="half" idx="2" hasCustomPrompt="1"/>
          </p:nvPr>
        </p:nvSpPr>
        <p:spPr>
          <a:xfrm>
            <a:off x="839788" y="2505075"/>
            <a:ext cx="5157787" cy="3444876"/>
          </a:xfrm>
        </p:spPr>
        <p:txBody>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Text Placeholder 4"/>
          <p:cNvSpPr>
            <a:spLocks noGrp="1"/>
          </p:cNvSpPr>
          <p:nvPr>
            <p:ph type="body" sz="quarter" idx="3" hasCustomPrompt="1"/>
          </p:nvPr>
        </p:nvSpPr>
        <p:spPr>
          <a:xfrm>
            <a:off x="6172200" y="1808163"/>
            <a:ext cx="5183188" cy="696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Editing sample text</a:t>
            </a:r>
          </a:p>
        </p:txBody>
      </p:sp>
      <p:sp>
        <p:nvSpPr>
          <p:cNvPr id="6" name="Content Placeholder 5"/>
          <p:cNvSpPr>
            <a:spLocks noGrp="1"/>
          </p:cNvSpPr>
          <p:nvPr>
            <p:ph sz="quarter" idx="4" hasCustomPrompt="1"/>
          </p:nvPr>
        </p:nvSpPr>
        <p:spPr>
          <a:xfrm>
            <a:off x="6172200" y="2505075"/>
            <a:ext cx="5183188" cy="3444875"/>
          </a:xfrm>
        </p:spPr>
        <p:txBody>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262859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sak cím">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Edit sample title</a:t>
            </a:r>
          </a:p>
        </p:txBody>
      </p:sp>
    </p:spTree>
    <p:extLst>
      <p:ext uri="{BB962C8B-B14F-4D97-AF65-F5344CB8AC3E}">
        <p14:creationId xmlns:p14="http://schemas.microsoft.com/office/powerpoint/2010/main" val="1758283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Üres">
    <p:spTree>
      <p:nvGrpSpPr>
        <p:cNvPr id="1" name=""/>
        <p:cNvGrpSpPr/>
        <p:nvPr/>
      </p:nvGrpSpPr>
      <p:grpSpPr>
        <a:xfrm>
          <a:off x="0" y="0"/>
          <a:ext cx="0" cy="0"/>
          <a:chOff x="0" y="0"/>
          <a:chExt cx="0" cy="0"/>
        </a:xfrm>
      </p:grpSpPr>
      <p:cxnSp>
        <p:nvCxnSpPr>
          <p:cNvPr id="9" name="Egyenes összekötő 8"/>
          <p:cNvCxnSpPr/>
          <p:nvPr userDrawn="1"/>
        </p:nvCxnSpPr>
        <p:spPr>
          <a:xfrm>
            <a:off x="3299294" y="6234496"/>
            <a:ext cx="1" cy="540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Egyenes összekötő 15"/>
          <p:cNvCxnSpPr/>
          <p:nvPr userDrawn="1"/>
        </p:nvCxnSpPr>
        <p:spPr>
          <a:xfrm>
            <a:off x="8906622" y="6234496"/>
            <a:ext cx="1" cy="54000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4997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rtalomrész képaláírással">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183188" y="368301"/>
            <a:ext cx="6172200" cy="55816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4" name="Text Placeholder 3"/>
          <p:cNvSpPr>
            <a:spLocks noGrp="1"/>
          </p:cNvSpPr>
          <p:nvPr>
            <p:ph type="body" sz="half" idx="2" hasCustomPrompt="1"/>
          </p:nvPr>
        </p:nvSpPr>
        <p:spPr>
          <a:xfrm>
            <a:off x="839788" y="1808163"/>
            <a:ext cx="3932237" cy="4141787"/>
          </a:xfrm>
        </p:spPr>
        <p:txBody>
          <a:bodyPr/>
          <a:lstStyle>
            <a:lvl1pPr marL="285750" indent="-285750">
              <a:buFont typeface="Arial" panose="020B0604020202020204" pitchFamily="34" charset="0"/>
              <a:buChar char="•"/>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noProof="0" dirty="0"/>
              <a:t>Editing sample text</a:t>
            </a:r>
          </a:p>
        </p:txBody>
      </p:sp>
      <p:sp>
        <p:nvSpPr>
          <p:cNvPr id="8" name="Title 1"/>
          <p:cNvSpPr>
            <a:spLocks noGrp="1"/>
          </p:cNvSpPr>
          <p:nvPr>
            <p:ph type="title" hasCustomPrompt="1"/>
          </p:nvPr>
        </p:nvSpPr>
        <p:spPr>
          <a:xfrm>
            <a:off x="838200" y="365125"/>
            <a:ext cx="3933825" cy="1325563"/>
          </a:xfrm>
        </p:spPr>
        <p:txBody>
          <a:bodyPr/>
          <a:lstStyle/>
          <a:p>
            <a:r>
              <a:rPr lang="en-GB" noProof="0" dirty="0"/>
              <a:t>Edit sample title</a:t>
            </a:r>
          </a:p>
        </p:txBody>
      </p:sp>
    </p:spTree>
    <p:extLst>
      <p:ext uri="{BB962C8B-B14F-4D97-AF65-F5344CB8AC3E}">
        <p14:creationId xmlns:p14="http://schemas.microsoft.com/office/powerpoint/2010/main" val="3082454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noProof="0" dirty="0"/>
              <a:t>Edit sample title</a:t>
            </a:r>
          </a:p>
        </p:txBody>
      </p:sp>
      <p:sp>
        <p:nvSpPr>
          <p:cNvPr id="3" name="Text Placeholder 2"/>
          <p:cNvSpPr>
            <a:spLocks noGrp="1"/>
          </p:cNvSpPr>
          <p:nvPr>
            <p:ph type="body" idx="1"/>
          </p:nvPr>
        </p:nvSpPr>
        <p:spPr>
          <a:xfrm>
            <a:off x="838200" y="1825410"/>
            <a:ext cx="10515600" cy="4123613"/>
          </a:xfrm>
          <a:prstGeom prst="rect">
            <a:avLst/>
          </a:prstGeom>
        </p:spPr>
        <p:txBody>
          <a:bodyPr vert="horz" lIns="91440" tIns="45720" rIns="91440" bIns="45720" rtlCol="0">
            <a:normAutofit/>
          </a:bodyPr>
          <a:lstStyle/>
          <a:p>
            <a:pPr lvl="0"/>
            <a:r>
              <a:rPr lang="en-GB" noProof="0" dirty="0"/>
              <a:t>Editing sample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cxnSp>
        <p:nvCxnSpPr>
          <p:cNvPr id="11" name="Egyenes összekötő 10"/>
          <p:cNvCxnSpPr/>
          <p:nvPr userDrawn="1"/>
        </p:nvCxnSpPr>
        <p:spPr>
          <a:xfrm>
            <a:off x="3012564" y="6269355"/>
            <a:ext cx="1" cy="451485"/>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Szöveg helye 4"/>
          <p:cNvSpPr txBox="1">
            <a:spLocks/>
          </p:cNvSpPr>
          <p:nvPr userDrawn="1"/>
        </p:nvSpPr>
        <p:spPr>
          <a:xfrm>
            <a:off x="3012564" y="6163978"/>
            <a:ext cx="6173121" cy="681037"/>
          </a:xfrm>
          <a:prstGeom prst="rect">
            <a:avLst/>
          </a:prstGeom>
        </p:spPr>
        <p:txBody>
          <a:bodyPr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en-GB" sz="1200" b="1" noProof="0" dirty="0">
              <a:solidFill>
                <a:schemeClr val="bg2"/>
              </a:solidFill>
            </a:endParaRPr>
          </a:p>
        </p:txBody>
      </p:sp>
      <p:sp>
        <p:nvSpPr>
          <p:cNvPr id="4" name="Téglalap 3"/>
          <p:cNvSpPr/>
          <p:nvPr userDrawn="1"/>
        </p:nvSpPr>
        <p:spPr>
          <a:xfrm>
            <a:off x="0" y="6163978"/>
            <a:ext cx="12192000" cy="72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cxnSp>
        <p:nvCxnSpPr>
          <p:cNvPr id="16" name="Egyenes összekötő 15"/>
          <p:cNvCxnSpPr/>
          <p:nvPr userDrawn="1"/>
        </p:nvCxnSpPr>
        <p:spPr>
          <a:xfrm>
            <a:off x="3299294" y="6234496"/>
            <a:ext cx="1" cy="540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Egyenes összekötő 19"/>
          <p:cNvCxnSpPr/>
          <p:nvPr userDrawn="1"/>
        </p:nvCxnSpPr>
        <p:spPr>
          <a:xfrm>
            <a:off x="8906622" y="6234496"/>
            <a:ext cx="1" cy="540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2" name="Szöveg helye 4"/>
          <p:cNvSpPr txBox="1">
            <a:spLocks/>
          </p:cNvSpPr>
          <p:nvPr userDrawn="1"/>
        </p:nvSpPr>
        <p:spPr>
          <a:xfrm>
            <a:off x="3283585" y="6134735"/>
            <a:ext cx="5616575" cy="720000"/>
          </a:xfrm>
          <a:prstGeom prst="rect">
            <a:avLst/>
          </a:prstGeom>
        </p:spPr>
        <p:txBody>
          <a:bodyPr anchor="ctr">
            <a:noAutofit/>
          </a:bodyPr>
          <a:lstStyle>
            <a:lvl1pPr marL="0" indent="0" algn="ctr" defTabSz="914400" rtl="0" eaLnBrk="1" latinLnBrk="0" hangingPunct="1">
              <a:lnSpc>
                <a:spcPct val="90000"/>
              </a:lnSpc>
              <a:spcBef>
                <a:spcPts val="0"/>
              </a:spcBef>
              <a:buFont typeface="Arial" panose="020B0604020202020204" pitchFamily="34" charset="0"/>
              <a:buNone/>
              <a:defRPr sz="1200" b="0" kern="1200" baseline="0">
                <a:solidFill>
                  <a:schemeClr val="bg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ctr"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lang="en-GB" sz="1200" noProof="0" dirty="0">
                <a:solidFill>
                  <a:schemeClr val="bg2"/>
                </a:solidFill>
              </a:rPr>
              <a:t>Mental Health Sciences Division – Doctoral College</a:t>
            </a:r>
          </a:p>
        </p:txBody>
      </p:sp>
      <p:sp>
        <p:nvSpPr>
          <p:cNvPr id="13" name="Szöveg helye 6"/>
          <p:cNvSpPr txBox="1">
            <a:spLocks/>
          </p:cNvSpPr>
          <p:nvPr userDrawn="1"/>
        </p:nvSpPr>
        <p:spPr>
          <a:xfrm>
            <a:off x="8904288" y="6134735"/>
            <a:ext cx="3287712" cy="720000"/>
          </a:xfrm>
          <a:prstGeom prst="rect">
            <a:avLst/>
          </a:prstGeom>
        </p:spPr>
        <p:txBody>
          <a:bodyPr numCol="1" anchor="ctr">
            <a:noAutofit/>
          </a:bodyPr>
          <a:lstStyle>
            <a:lvl1pPr marL="0" indent="0" algn="ctr" defTabSz="914400" rtl="0" eaLnBrk="1" latinLnBrk="0" hangingPunct="1">
              <a:lnSpc>
                <a:spcPct val="90000"/>
              </a:lnSpc>
              <a:spcBef>
                <a:spcPts val="0"/>
              </a:spcBef>
              <a:buFont typeface="Arial" panose="020B0604020202020204" pitchFamily="34" charset="0"/>
              <a:buNone/>
              <a:defRPr sz="1200" b="0" i="0" kern="1200" baseline="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ctr" defTabSz="914400" rtl="0" eaLnBrk="1" fontAlgn="auto" latinLnBrk="0" hangingPunct="1">
              <a:lnSpc>
                <a:spcPct val="90000"/>
              </a:lnSpc>
              <a:spcBef>
                <a:spcPts val="0"/>
              </a:spcBef>
              <a:spcAft>
                <a:spcPts val="0"/>
              </a:spcAft>
              <a:buClrTx/>
              <a:buSzTx/>
              <a:buFont typeface="Arial" panose="020B0604020202020204" pitchFamily="34" charset="0"/>
              <a:buNone/>
              <a:tabLst/>
              <a:defRPr/>
            </a:pPr>
            <a:r>
              <a:rPr lang="en-GB" sz="1200" noProof="0" dirty="0" err="1">
                <a:solidFill>
                  <a:schemeClr val="bg2"/>
                </a:solidFill>
              </a:rPr>
              <a:t>Dr.</a:t>
            </a:r>
            <a:r>
              <a:rPr lang="en-GB" sz="1200" noProof="0" dirty="0">
                <a:solidFill>
                  <a:schemeClr val="bg2"/>
                </a:solidFill>
              </a:rPr>
              <a:t> Szilárd Kovács</a:t>
            </a:r>
          </a:p>
        </p:txBody>
      </p:sp>
      <p:pic>
        <p:nvPicPr>
          <p:cNvPr id="6" name="Kép 5">
            <a:extLst>
              <a:ext uri="{FF2B5EF4-FFF2-40B4-BE49-F238E27FC236}">
                <a16:creationId xmlns:a16="http://schemas.microsoft.com/office/drawing/2014/main" id="{85ECEDAA-9BB3-914C-9095-CF6BD8E82FD2}"/>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217437" y="6067942"/>
            <a:ext cx="2516065" cy="838688"/>
          </a:xfrm>
          <a:prstGeom prst="rect">
            <a:avLst/>
          </a:prstGeom>
        </p:spPr>
      </p:pic>
    </p:spTree>
    <p:extLst>
      <p:ext uri="{BB962C8B-B14F-4D97-AF65-F5344CB8AC3E}">
        <p14:creationId xmlns:p14="http://schemas.microsoft.com/office/powerpoint/2010/main" val="201043315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97"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8" r:id="rId13"/>
    <p:sldLayoutId id="2147483699" r:id="rId14"/>
    <p:sldLayoutId id="2147483696" r:id="rId15"/>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071" userDrawn="1">
          <p15:clr>
            <a:srgbClr val="F26B43"/>
          </p15:clr>
        </p15:guide>
        <p15:guide id="4" pos="5609" userDrawn="1">
          <p15:clr>
            <a:srgbClr val="F26B43"/>
          </p15:clr>
        </p15:guide>
        <p15:guide id="5" orient="horz" pos="3748" userDrawn="1">
          <p15:clr>
            <a:srgbClr val="F26B43"/>
          </p15:clr>
        </p15:guide>
        <p15:guide id="6" orient="horz" pos="1071" userDrawn="1">
          <p15:clr>
            <a:srgbClr val="F26B43"/>
          </p15:clr>
        </p15:guide>
        <p15:guide id="7" pos="347" userDrawn="1">
          <p15:clr>
            <a:srgbClr val="F26B43"/>
          </p15:clr>
        </p15:guide>
        <p15:guide id="8" orient="horz" pos="232" userDrawn="1">
          <p15:clr>
            <a:srgbClr val="F26B43"/>
          </p15:clr>
        </p15:guide>
        <p15:guide id="9" pos="7151" userDrawn="1">
          <p15:clr>
            <a:srgbClr val="F26B43"/>
          </p15:clr>
        </p15:guide>
        <p15:guide id="10" pos="529" userDrawn="1">
          <p15:clr>
            <a:srgbClr val="F26B43"/>
          </p15:clr>
        </p15:guide>
        <p15:guide id="11" orient="horz" pos="11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oi.org/10.17605/OSF.IO/472R6" TargetMode="External"/><Relationship Id="rId2" Type="http://schemas.openxmlformats.org/officeDocument/2006/relationships/hyperlink" Target="https://doi.org/10.17605/OSF.IO/J8BWZ" TargetMode="Externa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i.org/10.1007/s11019-024-10214-x"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oi.org/10.1186/s12910-024-01156-3"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doi.org/10.1016/S2542-5196(20)30121-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zöveg helye 2"/>
          <p:cNvSpPr>
            <a:spLocks noGrp="1"/>
          </p:cNvSpPr>
          <p:nvPr>
            <p:ph type="body" sz="quarter" idx="12"/>
          </p:nvPr>
        </p:nvSpPr>
        <p:spPr>
          <a:xfrm>
            <a:off x="740229" y="511629"/>
            <a:ext cx="10940142" cy="3037114"/>
          </a:xfrm>
        </p:spPr>
        <p:txBody>
          <a:bodyPr/>
          <a:lstStyle/>
          <a:p>
            <a:r>
              <a:rPr lang="en-GB" sz="3600" dirty="0"/>
              <a:t>Contemporary Bioethical Dilemmas in Dentistry: Patient Autonomy, Medical Necessity and Sustainability </a:t>
            </a:r>
          </a:p>
          <a:p>
            <a:endParaRPr lang="en-GB" sz="2000" dirty="0"/>
          </a:p>
          <a:p>
            <a:r>
              <a:rPr lang="en-GB" sz="3200" dirty="0"/>
              <a:t>PhD Scientific Days 2025</a:t>
            </a:r>
            <a:endParaRPr lang="hu-HU" sz="3200" dirty="0"/>
          </a:p>
        </p:txBody>
      </p:sp>
      <p:sp>
        <p:nvSpPr>
          <p:cNvPr id="4" name="Szöveg helye 3"/>
          <p:cNvSpPr>
            <a:spLocks noGrp="1"/>
          </p:cNvSpPr>
          <p:nvPr>
            <p:ph type="body" sz="quarter" idx="10"/>
          </p:nvPr>
        </p:nvSpPr>
        <p:spPr>
          <a:xfrm>
            <a:off x="1524000" y="4004205"/>
            <a:ext cx="9144000" cy="316208"/>
          </a:xfrm>
        </p:spPr>
        <p:txBody>
          <a:bodyPr/>
          <a:lstStyle/>
          <a:p>
            <a:r>
              <a:rPr lang="en-GB" dirty="0"/>
              <a:t>Supervisor: Prof. </a:t>
            </a:r>
            <a:r>
              <a:rPr lang="en-GB" dirty="0" err="1"/>
              <a:t>Dr.</a:t>
            </a:r>
            <a:r>
              <a:rPr lang="en-GB" dirty="0"/>
              <a:t> </a:t>
            </a:r>
            <a:r>
              <a:rPr lang="en-GB" dirty="0" err="1"/>
              <a:t>József</a:t>
            </a:r>
            <a:r>
              <a:rPr lang="en-GB" dirty="0"/>
              <a:t> Kovács </a:t>
            </a:r>
            <a:br>
              <a:rPr lang="en-GB" dirty="0"/>
            </a:br>
            <a:r>
              <a:rPr lang="en-GB" dirty="0"/>
              <a:t>PhD Student: </a:t>
            </a:r>
            <a:r>
              <a:rPr lang="en-GB" dirty="0" err="1"/>
              <a:t>Dr.</a:t>
            </a:r>
            <a:r>
              <a:rPr lang="en-GB" dirty="0"/>
              <a:t> Szilárd Kovács</a:t>
            </a:r>
          </a:p>
        </p:txBody>
      </p:sp>
      <p:sp>
        <p:nvSpPr>
          <p:cNvPr id="5" name="Szöveg helye 4"/>
          <p:cNvSpPr>
            <a:spLocks noGrp="1"/>
          </p:cNvSpPr>
          <p:nvPr>
            <p:ph type="body" sz="quarter" idx="11"/>
          </p:nvPr>
        </p:nvSpPr>
        <p:spPr>
          <a:xfrm>
            <a:off x="1524000" y="4642703"/>
            <a:ext cx="9144000" cy="704850"/>
          </a:xfrm>
        </p:spPr>
        <p:txBody>
          <a:bodyPr/>
          <a:lstStyle/>
          <a:p>
            <a:pPr>
              <a:spcBef>
                <a:spcPts val="300"/>
              </a:spcBef>
            </a:pPr>
            <a:r>
              <a:rPr lang="en-GB" dirty="0"/>
              <a:t>Mental Health Sciences Division – Doctoral College</a:t>
            </a:r>
            <a:endParaRPr lang="hu-HU" dirty="0"/>
          </a:p>
        </p:txBody>
      </p:sp>
    </p:spTree>
    <p:extLst>
      <p:ext uri="{BB962C8B-B14F-4D97-AF65-F5344CB8AC3E}">
        <p14:creationId xmlns:p14="http://schemas.microsoft.com/office/powerpoint/2010/main" val="985670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EF50C-78AB-FC17-3C44-5060DC71BCFC}"/>
              </a:ext>
            </a:extLst>
          </p:cNvPr>
          <p:cNvSpPr>
            <a:spLocks noGrp="1"/>
          </p:cNvSpPr>
          <p:nvPr>
            <p:ph type="title"/>
          </p:nvPr>
        </p:nvSpPr>
        <p:spPr>
          <a:xfrm>
            <a:off x="457200" y="609600"/>
            <a:ext cx="10896600" cy="1081088"/>
          </a:xfrm>
        </p:spPr>
        <p:txBody>
          <a:bodyPr>
            <a:normAutofit fontScale="90000"/>
          </a:bodyPr>
          <a:lstStyle/>
          <a:p>
            <a:r>
              <a:rPr lang="hu-HU" dirty="0" err="1"/>
              <a:t>Exploring</a:t>
            </a:r>
            <a:r>
              <a:rPr lang="hu-HU" dirty="0"/>
              <a:t> </a:t>
            </a:r>
            <a:r>
              <a:rPr lang="en-GB" dirty="0"/>
              <a:t>the conflict between patient autonomy and oral health in dentistry</a:t>
            </a:r>
            <a:r>
              <a:rPr lang="hu-HU" dirty="0"/>
              <a:t>: </a:t>
            </a:r>
            <a:r>
              <a:rPr lang="hu-HU" dirty="0" err="1"/>
              <a:t>Aims</a:t>
            </a:r>
            <a:br>
              <a:rPr lang="en-US" dirty="0"/>
            </a:br>
            <a:endParaRPr lang="en-GB" dirty="0"/>
          </a:p>
        </p:txBody>
      </p:sp>
      <p:sp>
        <p:nvSpPr>
          <p:cNvPr id="3" name="Content Placeholder 2">
            <a:extLst>
              <a:ext uri="{FF2B5EF4-FFF2-40B4-BE49-F238E27FC236}">
                <a16:creationId xmlns:a16="http://schemas.microsoft.com/office/drawing/2014/main" id="{745DFBD0-5645-8E36-E065-DD06E89AE42D}"/>
              </a:ext>
            </a:extLst>
          </p:cNvPr>
          <p:cNvSpPr>
            <a:spLocks noGrp="1"/>
          </p:cNvSpPr>
          <p:nvPr>
            <p:ph idx="1"/>
          </p:nvPr>
        </p:nvSpPr>
        <p:spPr/>
        <p:txBody>
          <a:bodyPr>
            <a:normAutofit fontScale="92500" lnSpcReduction="10000"/>
          </a:bodyPr>
          <a:lstStyle/>
          <a:p>
            <a:r>
              <a:rPr lang="en-GB" b="1" u="sng" dirty="0"/>
              <a:t>Research aims</a:t>
            </a:r>
            <a:r>
              <a:rPr lang="en-GB" dirty="0"/>
              <a:t>: The objective of the study is to explore the ethical dilemma in which the patient’s oral health and autonomy conflict during dental care with the intent to present both dental practitioner and lay perspectives. </a:t>
            </a:r>
          </a:p>
          <a:p>
            <a:r>
              <a:rPr lang="en-US" sz="2400" dirty="0"/>
              <a:t>Additionally, the study aims to establish the groundwork for further theoretical research to determine ethical guidelines for dentistry.</a:t>
            </a:r>
          </a:p>
          <a:p>
            <a:r>
              <a:rPr lang="en-US" sz="2400" b="1" u="sng" dirty="0"/>
              <a:t>Research questions</a:t>
            </a:r>
            <a:r>
              <a:rPr lang="en-US" sz="2400" b="1" dirty="0"/>
              <a:t>:</a:t>
            </a:r>
          </a:p>
          <a:p>
            <a:pPr lvl="1"/>
            <a:r>
              <a:rPr lang="en-US" u="sng" dirty="0"/>
              <a:t>RQ1</a:t>
            </a:r>
            <a:r>
              <a:rPr lang="en-US" sz="2000" u="sng" dirty="0"/>
              <a:t>:</a:t>
            </a:r>
            <a:r>
              <a:rPr lang="en-US" sz="2000" dirty="0"/>
              <a:t> What hierarchy of values do experienced dentists formulate for ethical dental care?</a:t>
            </a:r>
          </a:p>
          <a:p>
            <a:pPr lvl="1"/>
            <a:r>
              <a:rPr lang="en-US" sz="2000" u="sng" dirty="0"/>
              <a:t>RQ2:</a:t>
            </a:r>
            <a:r>
              <a:rPr lang="en-US" sz="2000" dirty="0"/>
              <a:t> How and with the implementation of which principles do experienced dentists act in cases where their patients’ oral health and autonomy conflict?</a:t>
            </a:r>
          </a:p>
          <a:p>
            <a:pPr lvl="1"/>
            <a:r>
              <a:rPr lang="en-US" sz="2000" u="sng" dirty="0"/>
              <a:t>RQ3:</a:t>
            </a:r>
            <a:r>
              <a:rPr lang="en-US" sz="2000" dirty="0"/>
              <a:t> Which hierarchy of values do lay people formulate for ethical dental care?</a:t>
            </a:r>
          </a:p>
          <a:p>
            <a:pPr lvl="1"/>
            <a:r>
              <a:rPr lang="en-US" u="sng" dirty="0"/>
              <a:t>RQ4:</a:t>
            </a:r>
            <a:r>
              <a:rPr lang="en-US" dirty="0"/>
              <a:t> </a:t>
            </a:r>
            <a:r>
              <a:rPr lang="en-US" sz="2000" dirty="0"/>
              <a:t>How do lay people make a treatment decision when their oral health and autonomy conflict</a:t>
            </a:r>
            <a:endParaRPr lang="en-GB" b="1" dirty="0"/>
          </a:p>
          <a:p>
            <a:endParaRPr lang="en-GB" dirty="0"/>
          </a:p>
        </p:txBody>
      </p:sp>
    </p:spTree>
    <p:extLst>
      <p:ext uri="{BB962C8B-B14F-4D97-AF65-F5344CB8AC3E}">
        <p14:creationId xmlns:p14="http://schemas.microsoft.com/office/powerpoint/2010/main" val="2398267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B10A3-89F0-C488-D1AA-6207671E6538}"/>
              </a:ext>
            </a:extLst>
          </p:cNvPr>
          <p:cNvSpPr>
            <a:spLocks noGrp="1"/>
          </p:cNvSpPr>
          <p:nvPr>
            <p:ph type="title"/>
          </p:nvPr>
        </p:nvSpPr>
        <p:spPr/>
        <p:txBody>
          <a:bodyPr/>
          <a:lstStyle/>
          <a:p>
            <a:r>
              <a:rPr lang="en-GB" dirty="0"/>
              <a:t>Sampling and Data Collection</a:t>
            </a:r>
          </a:p>
        </p:txBody>
      </p:sp>
      <p:sp>
        <p:nvSpPr>
          <p:cNvPr id="3" name="Content Placeholder 2">
            <a:extLst>
              <a:ext uri="{FF2B5EF4-FFF2-40B4-BE49-F238E27FC236}">
                <a16:creationId xmlns:a16="http://schemas.microsoft.com/office/drawing/2014/main" id="{33D15600-B6C4-AF25-FBCD-356DF0516B62}"/>
              </a:ext>
            </a:extLst>
          </p:cNvPr>
          <p:cNvSpPr>
            <a:spLocks noGrp="1"/>
          </p:cNvSpPr>
          <p:nvPr>
            <p:ph idx="1"/>
          </p:nvPr>
        </p:nvSpPr>
        <p:spPr/>
        <p:txBody>
          <a:bodyPr/>
          <a:lstStyle/>
          <a:p>
            <a:r>
              <a:rPr lang="en-GB" dirty="0"/>
              <a:t>Two subsamples: Patients (n=14), Dentists (n=10)</a:t>
            </a:r>
          </a:p>
          <a:p>
            <a:r>
              <a:rPr lang="en-GB" dirty="0"/>
              <a:t>Quota for patients: Sex, Age</a:t>
            </a:r>
          </a:p>
          <a:p>
            <a:r>
              <a:rPr lang="en-GB" dirty="0"/>
              <a:t>Quota for dentists: Sex, Leadership experience</a:t>
            </a:r>
          </a:p>
          <a:p>
            <a:r>
              <a:rPr lang="en-GB" dirty="0"/>
              <a:t>Data collection tools:</a:t>
            </a:r>
          </a:p>
          <a:p>
            <a:pPr lvl="1"/>
            <a:r>
              <a:rPr lang="en-GB" dirty="0"/>
              <a:t>Semi-structured interview (Topics: Ranking values adopted from literature, Personal experience with the ethical dilemma; Discussing cases adopted from literature: patient request for mass extraction of teeth instead of conservative treatment;)</a:t>
            </a:r>
          </a:p>
          <a:p>
            <a:pPr lvl="1"/>
            <a:r>
              <a:rPr lang="en-GB" dirty="0"/>
              <a:t>Sociodemographic survey</a:t>
            </a:r>
          </a:p>
        </p:txBody>
      </p:sp>
    </p:spTree>
    <p:extLst>
      <p:ext uri="{BB962C8B-B14F-4D97-AF65-F5344CB8AC3E}">
        <p14:creationId xmlns:p14="http://schemas.microsoft.com/office/powerpoint/2010/main" val="1909355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9FF60-5883-5813-787E-FA17DE1C4F68}"/>
              </a:ext>
            </a:extLst>
          </p:cNvPr>
          <p:cNvSpPr>
            <a:spLocks noGrp="1"/>
          </p:cNvSpPr>
          <p:nvPr>
            <p:ph type="title"/>
          </p:nvPr>
        </p:nvSpPr>
        <p:spPr/>
        <p:txBody>
          <a:bodyPr/>
          <a:lstStyle/>
          <a:p>
            <a:r>
              <a:rPr lang="en-GB" dirty="0"/>
              <a:t>Data analysis</a:t>
            </a:r>
          </a:p>
        </p:txBody>
      </p:sp>
      <p:sp>
        <p:nvSpPr>
          <p:cNvPr id="3" name="Content Placeholder 2">
            <a:extLst>
              <a:ext uri="{FF2B5EF4-FFF2-40B4-BE49-F238E27FC236}">
                <a16:creationId xmlns:a16="http://schemas.microsoft.com/office/drawing/2014/main" id="{F0D8A627-2696-968E-B462-661CA2566D8A}"/>
              </a:ext>
            </a:extLst>
          </p:cNvPr>
          <p:cNvSpPr>
            <a:spLocks noGrp="1"/>
          </p:cNvSpPr>
          <p:nvPr>
            <p:ph idx="1"/>
          </p:nvPr>
        </p:nvSpPr>
        <p:spPr/>
        <p:txBody>
          <a:bodyPr/>
          <a:lstStyle/>
          <a:p>
            <a:r>
              <a:rPr lang="en-GB" dirty="0"/>
              <a:t>Code development: 2 raters conducting guided-inductive coding based on the Central Practice Values; After rounds of triangulation, developing a final codebook</a:t>
            </a:r>
          </a:p>
          <a:p>
            <a:r>
              <a:rPr lang="en-GB" dirty="0"/>
              <a:t>Deductively coding the dataset (after testing IRR)</a:t>
            </a:r>
          </a:p>
          <a:p>
            <a:r>
              <a:rPr lang="en-GB" dirty="0"/>
              <a:t>Epistemic Network Analysis:</a:t>
            </a:r>
          </a:p>
          <a:p>
            <a:pPr lvl="1"/>
            <a:r>
              <a:rPr lang="en-GB" dirty="0"/>
              <a:t>Creating code co-occurrence networks for dentists and patients (and subgroups within these)</a:t>
            </a:r>
          </a:p>
          <a:p>
            <a:pPr lvl="1"/>
            <a:r>
              <a:rPr lang="en-GB" dirty="0"/>
              <a:t>Visualizing the entire dataset in a projection space</a:t>
            </a:r>
          </a:p>
          <a:p>
            <a:pPr marL="0" indent="0">
              <a:buNone/>
            </a:pPr>
            <a:endParaRPr lang="en-GB" dirty="0"/>
          </a:p>
        </p:txBody>
      </p:sp>
    </p:spTree>
    <p:extLst>
      <p:ext uri="{BB962C8B-B14F-4D97-AF65-F5344CB8AC3E}">
        <p14:creationId xmlns:p14="http://schemas.microsoft.com/office/powerpoint/2010/main" val="3146404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52B45-68C1-EC3C-5B25-C0A50CAF58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5FBB4D-457E-3185-E687-771FA2E3C979}"/>
              </a:ext>
            </a:extLst>
          </p:cNvPr>
          <p:cNvSpPr>
            <a:spLocks noGrp="1"/>
          </p:cNvSpPr>
          <p:nvPr>
            <p:ph type="title"/>
          </p:nvPr>
        </p:nvSpPr>
        <p:spPr/>
        <p:txBody>
          <a:bodyPr/>
          <a:lstStyle/>
          <a:p>
            <a:r>
              <a:rPr lang="en-GB" dirty="0"/>
              <a:t>Data analysis</a:t>
            </a:r>
          </a:p>
        </p:txBody>
      </p:sp>
      <p:sp>
        <p:nvSpPr>
          <p:cNvPr id="3" name="Content Placeholder 2">
            <a:extLst>
              <a:ext uri="{FF2B5EF4-FFF2-40B4-BE49-F238E27FC236}">
                <a16:creationId xmlns:a16="http://schemas.microsoft.com/office/drawing/2014/main" id="{9B2F6BCF-23E5-EEBF-F024-8D69A9BF65A2}"/>
              </a:ext>
            </a:extLst>
          </p:cNvPr>
          <p:cNvSpPr>
            <a:spLocks noGrp="1"/>
          </p:cNvSpPr>
          <p:nvPr>
            <p:ph idx="1"/>
          </p:nvPr>
        </p:nvSpPr>
        <p:spPr/>
        <p:txBody>
          <a:bodyPr/>
          <a:lstStyle/>
          <a:p>
            <a:r>
              <a:rPr lang="en-GB" dirty="0"/>
              <a:t>Code development: 2 raters conducting guided-inductive coding based on the Central Practice Values; After rounds of triangulation, developing a final codebook</a:t>
            </a:r>
          </a:p>
          <a:p>
            <a:r>
              <a:rPr lang="en-GB" dirty="0"/>
              <a:t>Deductively coding the dataset (after testing IRR)</a:t>
            </a:r>
          </a:p>
          <a:p>
            <a:r>
              <a:rPr lang="en-GB" dirty="0"/>
              <a:t>Epistemic Network Analysis:</a:t>
            </a:r>
          </a:p>
          <a:p>
            <a:pPr lvl="1"/>
            <a:r>
              <a:rPr lang="en-GB" dirty="0"/>
              <a:t>Mean epistemic networks: Code co-occurrence networks for dentists and patients (and subgroups within these)</a:t>
            </a:r>
          </a:p>
          <a:p>
            <a:pPr lvl="1"/>
            <a:r>
              <a:rPr lang="en-GB" dirty="0"/>
              <a:t>Projection space: Aggregating epistemic networks of participants and mean networks in a single visualization (locations are significant!)</a:t>
            </a:r>
          </a:p>
        </p:txBody>
      </p:sp>
    </p:spTree>
    <p:extLst>
      <p:ext uri="{BB962C8B-B14F-4D97-AF65-F5344CB8AC3E}">
        <p14:creationId xmlns:p14="http://schemas.microsoft.com/office/powerpoint/2010/main" val="3055190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8569A-E155-0A10-AABA-4778032ED191}"/>
              </a:ext>
            </a:extLst>
          </p:cNvPr>
          <p:cNvSpPr>
            <a:spLocks noGrp="1"/>
          </p:cNvSpPr>
          <p:nvPr>
            <p:ph type="title"/>
          </p:nvPr>
        </p:nvSpPr>
        <p:spPr/>
        <p:txBody>
          <a:bodyPr/>
          <a:lstStyle/>
          <a:p>
            <a:endParaRPr lang="en-GB"/>
          </a:p>
        </p:txBody>
      </p:sp>
      <p:graphicFrame>
        <p:nvGraphicFramePr>
          <p:cNvPr id="4" name="Content Placeholder 3">
            <a:extLst>
              <a:ext uri="{FF2B5EF4-FFF2-40B4-BE49-F238E27FC236}">
                <a16:creationId xmlns:a16="http://schemas.microsoft.com/office/drawing/2014/main" id="{CA4FC932-B57E-8250-DD03-A2002C6A70EC}"/>
              </a:ext>
            </a:extLst>
          </p:cNvPr>
          <p:cNvGraphicFramePr>
            <a:graphicFrameLocks noGrp="1"/>
          </p:cNvGraphicFramePr>
          <p:nvPr>
            <p:ph idx="1"/>
            <p:extLst>
              <p:ext uri="{D42A27DB-BD31-4B8C-83A1-F6EECF244321}">
                <p14:modId xmlns:p14="http://schemas.microsoft.com/office/powerpoint/2010/main" val="1617077470"/>
              </p:ext>
            </p:extLst>
          </p:nvPr>
        </p:nvGraphicFramePr>
        <p:xfrm>
          <a:off x="0" y="3"/>
          <a:ext cx="12192001" cy="6858001"/>
        </p:xfrm>
        <a:graphic>
          <a:graphicData uri="http://schemas.openxmlformats.org/drawingml/2006/table">
            <a:tbl>
              <a:tblPr firstRow="1" firstCol="1" bandRow="1">
                <a:tableStyleId>{5C22544A-7EE6-4342-B048-85BDC9FD1C3A}</a:tableStyleId>
              </a:tblPr>
              <a:tblGrid>
                <a:gridCol w="2472538">
                  <a:extLst>
                    <a:ext uri="{9D8B030D-6E8A-4147-A177-3AD203B41FA5}">
                      <a16:colId xmlns:a16="http://schemas.microsoft.com/office/drawing/2014/main" val="3042708316"/>
                    </a:ext>
                  </a:extLst>
                </a:gridCol>
                <a:gridCol w="1744947">
                  <a:extLst>
                    <a:ext uri="{9D8B030D-6E8A-4147-A177-3AD203B41FA5}">
                      <a16:colId xmlns:a16="http://schemas.microsoft.com/office/drawing/2014/main" val="2344135939"/>
                    </a:ext>
                  </a:extLst>
                </a:gridCol>
                <a:gridCol w="4533933">
                  <a:extLst>
                    <a:ext uri="{9D8B030D-6E8A-4147-A177-3AD203B41FA5}">
                      <a16:colId xmlns:a16="http://schemas.microsoft.com/office/drawing/2014/main" val="3066447313"/>
                    </a:ext>
                  </a:extLst>
                </a:gridCol>
                <a:gridCol w="3440583">
                  <a:extLst>
                    <a:ext uri="{9D8B030D-6E8A-4147-A177-3AD203B41FA5}">
                      <a16:colId xmlns:a16="http://schemas.microsoft.com/office/drawing/2014/main" val="4146187705"/>
                    </a:ext>
                  </a:extLst>
                </a:gridCol>
              </a:tblGrid>
              <a:tr h="187122">
                <a:tc>
                  <a:txBody>
                    <a:bodyPr/>
                    <a:lstStyle/>
                    <a:p>
                      <a:pPr algn="ctr">
                        <a:lnSpc>
                          <a:spcPct val="150000"/>
                        </a:lnSpc>
                        <a:buNone/>
                      </a:pPr>
                      <a:r>
                        <a:rPr lang="en-US" sz="800" kern="100" dirty="0">
                          <a:effectLst/>
                        </a:rPr>
                        <a:t>Code name and label</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ctr">
                        <a:lnSpc>
                          <a:spcPct val="150000"/>
                        </a:lnSpc>
                        <a:buNone/>
                      </a:pPr>
                      <a:r>
                        <a:rPr lang="en-US" sz="800" kern="100">
                          <a:effectLst/>
                        </a:rPr>
                        <a:t>Central Practice Value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ctr">
                        <a:lnSpc>
                          <a:spcPct val="150000"/>
                        </a:lnSpc>
                        <a:buNone/>
                      </a:pPr>
                      <a:r>
                        <a:rPr lang="en-US" sz="800" kern="100">
                          <a:effectLst/>
                        </a:rPr>
                        <a:t>Definition</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ctr">
                        <a:lnSpc>
                          <a:spcPct val="150000"/>
                        </a:lnSpc>
                        <a:buNone/>
                      </a:pPr>
                      <a:r>
                        <a:rPr lang="en-US" sz="800" kern="100">
                          <a:effectLst/>
                        </a:rPr>
                        <a:t>Example</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2591366840"/>
                  </a:ext>
                </a:extLst>
              </a:tr>
              <a:tr h="278412">
                <a:tc>
                  <a:txBody>
                    <a:bodyPr/>
                    <a:lstStyle/>
                    <a:p>
                      <a:pPr algn="just">
                        <a:lnSpc>
                          <a:spcPct val="150000"/>
                        </a:lnSpc>
                        <a:buNone/>
                      </a:pPr>
                      <a:r>
                        <a:rPr lang="en-US" sz="800" kern="100" dirty="0">
                          <a:effectLst/>
                        </a:rPr>
                        <a:t>Well-being</a:t>
                      </a:r>
                      <a:endParaRPr lang="en-GB" sz="800" kern="100" dirty="0">
                        <a:effectLst/>
                      </a:endParaRPr>
                    </a:p>
                  </a:txBody>
                  <a:tcPr marL="20328" marR="20328" marT="0" marB="0"/>
                </a:tc>
                <a:tc>
                  <a:txBody>
                    <a:bodyPr/>
                    <a:lstStyle/>
                    <a:p>
                      <a:pPr algn="just">
                        <a:lnSpc>
                          <a:spcPct val="150000"/>
                        </a:lnSpc>
                        <a:buNone/>
                      </a:pPr>
                      <a:r>
                        <a:rPr lang="en-US" sz="800" kern="100">
                          <a:effectLst/>
                        </a:rPr>
                        <a:t>Patient’s life and general health</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Physical, mental or social well-being</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A treatment outcome boosting the patient’s confidence</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200228624"/>
                  </a:ext>
                </a:extLst>
              </a:tr>
              <a:tr h="351222">
                <a:tc>
                  <a:txBody>
                    <a:bodyPr/>
                    <a:lstStyle/>
                    <a:p>
                      <a:pPr algn="just">
                        <a:lnSpc>
                          <a:spcPct val="150000"/>
                        </a:lnSpc>
                        <a:buNone/>
                      </a:pPr>
                      <a:r>
                        <a:rPr lang="en-US" sz="800" kern="100" dirty="0">
                          <a:effectLst/>
                        </a:rPr>
                        <a:t>Medical indication</a:t>
                      </a:r>
                      <a:endParaRPr lang="en-GB" sz="800" kern="100" dirty="0">
                        <a:effectLst/>
                      </a:endParaRPr>
                    </a:p>
                  </a:txBody>
                  <a:tcPr marL="20328" marR="20328" marT="0" marB="0"/>
                </a:tc>
                <a:tc>
                  <a:txBody>
                    <a:bodyPr/>
                    <a:lstStyle/>
                    <a:p>
                      <a:pPr algn="just">
                        <a:lnSpc>
                          <a:spcPct val="150000"/>
                        </a:lnSpc>
                        <a:buNone/>
                      </a:pPr>
                      <a:r>
                        <a:rPr lang="en-US" sz="800" kern="100">
                          <a:effectLst/>
                        </a:rPr>
                        <a:t>Patient’s oral health</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Appropriate and pain-free function of the oral cavity and surrounding tissues </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Extracting a carious wisdom tooth that could potentially cause further issues</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975478110"/>
                  </a:ext>
                </a:extLst>
              </a:tr>
              <a:tr h="269494">
                <a:tc>
                  <a:txBody>
                    <a:bodyPr/>
                    <a:lstStyle/>
                    <a:p>
                      <a:pPr algn="just">
                        <a:lnSpc>
                          <a:spcPct val="150000"/>
                        </a:lnSpc>
                        <a:buNone/>
                      </a:pPr>
                      <a:r>
                        <a:rPr lang="en-US" sz="800" kern="100" dirty="0">
                          <a:effectLst/>
                        </a:rPr>
                        <a:t>Patient autonomy</a:t>
                      </a:r>
                      <a:endParaRPr lang="en-GB" sz="800" kern="100" dirty="0">
                        <a:effectLst/>
                      </a:endParaRPr>
                    </a:p>
                  </a:txBody>
                  <a:tcPr marL="20328" marR="20328" marT="0" marB="0"/>
                </a:tc>
                <a:tc>
                  <a:txBody>
                    <a:bodyPr/>
                    <a:lstStyle/>
                    <a:p>
                      <a:pPr algn="just">
                        <a:lnSpc>
                          <a:spcPct val="150000"/>
                        </a:lnSpc>
                        <a:buNone/>
                      </a:pPr>
                      <a:r>
                        <a:rPr lang="en-US" sz="800" kern="100">
                          <a:effectLst/>
                        </a:rPr>
                        <a:t>Patient autonomy</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Treatment decisions made based on patient’s own beliefs, goals, and values; </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autonomy</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220305683"/>
                  </a:ext>
                </a:extLst>
              </a:tr>
              <a:tr h="350123">
                <a:tc>
                  <a:txBody>
                    <a:bodyPr/>
                    <a:lstStyle/>
                    <a:p>
                      <a:pPr algn="just">
                        <a:lnSpc>
                          <a:spcPct val="150000"/>
                        </a:lnSpc>
                        <a:buNone/>
                      </a:pPr>
                      <a:r>
                        <a:rPr lang="en-US" sz="800" kern="100" dirty="0">
                          <a:effectLst/>
                        </a:rPr>
                        <a:t>Esthetics</a:t>
                      </a:r>
                      <a:endParaRPr lang="en-GB" sz="800" kern="100" dirty="0">
                        <a:effectLst/>
                      </a:endParaRPr>
                    </a:p>
                    <a:p>
                      <a:pPr algn="just">
                        <a:lnSpc>
                          <a:spcPct val="150000"/>
                        </a:lnSpc>
                        <a:buNone/>
                      </a:pP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Esthetic values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Esthetic standards of individuals or the wider community</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requesting replacing amalgam fillings due to their color</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3747997602"/>
                  </a:ext>
                </a:extLst>
              </a:tr>
              <a:tr h="351222">
                <a:tc>
                  <a:txBody>
                    <a:bodyPr/>
                    <a:lstStyle/>
                    <a:p>
                      <a:pPr algn="just">
                        <a:lnSpc>
                          <a:spcPct val="150000"/>
                        </a:lnSpc>
                        <a:buNone/>
                      </a:pPr>
                      <a:r>
                        <a:rPr lang="en-US" sz="800" kern="100" dirty="0">
                          <a:effectLst/>
                        </a:rPr>
                        <a:t>Beneficence</a:t>
                      </a:r>
                      <a:endParaRPr lang="en-GB" sz="800" kern="100" dirty="0">
                        <a:effectLst/>
                      </a:endParaRPr>
                    </a:p>
                    <a:p>
                      <a:pPr algn="just">
                        <a:lnSpc>
                          <a:spcPct val="150000"/>
                        </a:lnSpc>
                        <a:buNone/>
                      </a:pP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Desire to fulfil “what is in best interest” of the patient;</a:t>
                      </a:r>
                      <a:br>
                        <a:rPr lang="en-US" sz="800" kern="100" dirty="0">
                          <a:effectLst/>
                        </a:rPr>
                      </a:br>
                      <a:r>
                        <a:rPr lang="en-US" sz="800" kern="100" dirty="0">
                          <a:effectLst/>
                        </a:rPr>
                        <a:t>Desire to preserve the patient’s health or bodily integrity</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Dentist persuading the patient with an abscess to give consent to a tooth extraction</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662319302"/>
                  </a:ext>
                </a:extLst>
              </a:tr>
              <a:tr h="428218">
                <a:tc>
                  <a:txBody>
                    <a:bodyPr/>
                    <a:lstStyle/>
                    <a:p>
                      <a:pPr algn="just">
                        <a:lnSpc>
                          <a:spcPct val="150000"/>
                        </a:lnSpc>
                        <a:buNone/>
                      </a:pPr>
                      <a:r>
                        <a:rPr lang="en-US" sz="800" kern="100" dirty="0">
                          <a:effectLst/>
                        </a:rPr>
                        <a:t>Professional autonomy</a:t>
                      </a:r>
                      <a:endParaRPr lang="en-GB" sz="800" kern="100" dirty="0">
                        <a:effectLst/>
                      </a:endParaRPr>
                    </a:p>
                  </a:txBody>
                  <a:tcPr marL="20328" marR="20328" marT="0" marB="0"/>
                </a:tc>
                <a:tc>
                  <a:txBody>
                    <a:bodyPr/>
                    <a:lstStyle/>
                    <a:p>
                      <a:pPr algn="just">
                        <a:lnSpc>
                          <a:spcPct val="150000"/>
                        </a:lnSpc>
                        <a:buNone/>
                      </a:pPr>
                      <a:r>
                        <a:rPr lang="en-US" sz="800" kern="100" dirty="0">
                          <a:effectLst/>
                        </a:rPr>
                        <a:t>Other</a:t>
                      </a:r>
                      <a:endParaRPr lang="en-GB" sz="800" kern="100" dirty="0">
                        <a:effectLst/>
                      </a:endParaRPr>
                    </a:p>
                    <a:p>
                      <a:pPr algn="just">
                        <a:lnSpc>
                          <a:spcPct val="150000"/>
                        </a:lnSpc>
                        <a:buNone/>
                      </a:pPr>
                      <a:r>
                        <a:rPr lang="en-US" sz="800" kern="100" dirty="0">
                          <a:effectLst/>
                        </a:rPr>
                        <a:t>(Novel code)</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Considering the dentist’s personal set of values, practice patterns;</a:t>
                      </a:r>
                      <a:br>
                        <a:rPr lang="en-US" sz="800" kern="100">
                          <a:effectLst/>
                        </a:rPr>
                      </a:br>
                      <a:r>
                        <a:rPr lang="en-US" sz="800" kern="100">
                          <a:effectLst/>
                        </a:rPr>
                        <a:t>The dentist’s personal responsibilities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Dentist rejecting patient request due to personal convictions</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001665020"/>
                  </a:ext>
                </a:extLst>
              </a:tr>
              <a:tr h="428218">
                <a:tc>
                  <a:txBody>
                    <a:bodyPr/>
                    <a:lstStyle/>
                    <a:p>
                      <a:pPr algn="just">
                        <a:lnSpc>
                          <a:spcPct val="150000"/>
                        </a:lnSpc>
                        <a:buNone/>
                      </a:pPr>
                      <a:r>
                        <a:rPr lang="en-US" sz="800" kern="100" dirty="0">
                          <a:effectLst/>
                        </a:rPr>
                        <a:t>Laws and rules</a:t>
                      </a:r>
                      <a:endParaRPr lang="en-GB" sz="800" kern="100" dirty="0">
                        <a:effectLst/>
                      </a:endParaRPr>
                    </a:p>
                  </a:txBody>
                  <a:tcPr marL="20328" marR="20328" marT="0" marB="0"/>
                </a:tc>
                <a:tc>
                  <a:txBody>
                    <a:bodyPr/>
                    <a:lstStyle/>
                    <a:p>
                      <a:pPr algn="just">
                        <a:lnSpc>
                          <a:spcPct val="150000"/>
                        </a:lnSpc>
                        <a:buNone/>
                      </a:pPr>
                      <a:r>
                        <a:rPr lang="en-US" sz="800" kern="100" dirty="0">
                          <a:effectLst/>
                        </a:rPr>
                        <a:t>Other</a:t>
                      </a:r>
                      <a:endParaRPr lang="en-GB" sz="800" kern="100" dirty="0">
                        <a:effectLst/>
                      </a:endParaRPr>
                    </a:p>
                    <a:p>
                      <a:pPr algn="just">
                        <a:lnSpc>
                          <a:spcPct val="150000"/>
                        </a:lnSpc>
                        <a:buNone/>
                      </a:pPr>
                      <a:r>
                        <a:rPr lang="en-US" sz="800" kern="100" dirty="0">
                          <a:effectLst/>
                        </a:rPr>
                        <a:t>(Novel code)</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Choosing a course of action in accordance with the laws governing dental practice;</a:t>
                      </a:r>
                      <a:br>
                        <a:rPr lang="en-US" sz="800" kern="100">
                          <a:effectLst/>
                        </a:rPr>
                      </a:br>
                      <a:r>
                        <a:rPr lang="en-US" sz="800" kern="100">
                          <a:effectLst/>
                        </a:rPr>
                        <a:t>Including reference to quackery</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Dentist carrying out a patient request if they sign a form</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836155287"/>
                  </a:ext>
                </a:extLst>
              </a:tr>
              <a:tr h="351222">
                <a:tc>
                  <a:txBody>
                    <a:bodyPr/>
                    <a:lstStyle/>
                    <a:p>
                      <a:pPr algn="just">
                        <a:lnSpc>
                          <a:spcPct val="150000"/>
                        </a:lnSpc>
                        <a:buNone/>
                      </a:pPr>
                      <a:r>
                        <a:rPr lang="en-US" sz="800" kern="100" dirty="0">
                          <a:effectLst/>
                        </a:rPr>
                        <a:t>Feasibility</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Weighing the constraints of a desired treatment outcome; What is realistic; What is modern or outdated</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acknowledging that modern medicine provides opportunities to treat teeth instead of extracting teeth</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269863933"/>
                  </a:ext>
                </a:extLst>
              </a:tr>
              <a:tr h="428218">
                <a:tc>
                  <a:txBody>
                    <a:bodyPr/>
                    <a:lstStyle/>
                    <a:p>
                      <a:pPr algn="just">
                        <a:lnSpc>
                          <a:spcPct val="150000"/>
                        </a:lnSpc>
                        <a:buNone/>
                      </a:pPr>
                      <a:r>
                        <a:rPr lang="en-US" sz="800" kern="100" dirty="0">
                          <a:effectLst/>
                        </a:rPr>
                        <a:t>Informing</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Decision made based on access to information; Informing patients without the intent to convince them; Patient desire to be fully informed</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rejecting an intervention based on possible risks outlined by the dentists</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2637627484"/>
                  </a:ext>
                </a:extLst>
              </a:tr>
              <a:tr h="537436">
                <a:tc>
                  <a:txBody>
                    <a:bodyPr/>
                    <a:lstStyle/>
                    <a:p>
                      <a:pPr algn="just">
                        <a:lnSpc>
                          <a:spcPct val="150000"/>
                        </a:lnSpc>
                        <a:buNone/>
                      </a:pPr>
                      <a:r>
                        <a:rPr lang="en-US" sz="800" kern="100" dirty="0">
                          <a:effectLst/>
                        </a:rPr>
                        <a:t>Patient comfort</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Minimizing the number of sessions, time spent at the dental office, fear (of the treatment, not of dentists in general), or inconvenience prior, during or after the intervention</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experiencing emotional distress caused by an intervention</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763801620"/>
                  </a:ext>
                </a:extLst>
              </a:tr>
              <a:tr h="351222">
                <a:tc>
                  <a:txBody>
                    <a:bodyPr/>
                    <a:lstStyle/>
                    <a:p>
                      <a:pPr algn="just">
                        <a:lnSpc>
                          <a:spcPct val="150000"/>
                        </a:lnSpc>
                        <a:buNone/>
                      </a:pPr>
                      <a:r>
                        <a:rPr lang="en-US" sz="800" kern="100" dirty="0">
                          <a:effectLst/>
                        </a:rPr>
                        <a:t>Finance</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Decision based on financial considerations</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assuming any treatment is possible if one can afford it</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3370987913"/>
                  </a:ext>
                </a:extLst>
              </a:tr>
              <a:tr h="428218">
                <a:tc>
                  <a:txBody>
                    <a:bodyPr/>
                    <a:lstStyle/>
                    <a:p>
                      <a:pPr algn="just">
                        <a:lnSpc>
                          <a:spcPct val="150000"/>
                        </a:lnSpc>
                        <a:buNone/>
                      </a:pPr>
                      <a:r>
                        <a:rPr lang="en-US" sz="800" kern="100" dirty="0">
                          <a:effectLst/>
                        </a:rPr>
                        <a:t>Plurality</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Acknowledgement of multiple moral systems;</a:t>
                      </a:r>
                      <a:br>
                        <a:rPr lang="en-US" sz="800" kern="100" dirty="0">
                          <a:effectLst/>
                        </a:rPr>
                      </a:br>
                      <a:r>
                        <a:rPr lang="en-US" sz="800" kern="100" dirty="0">
                          <a:effectLst/>
                        </a:rPr>
                        <a:t>Including: Dentist and patient viewpoints, cultural differences</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Dentist stating that if they decline a patient’s request, another dentist will likely agree to perform the treatment</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3949998802"/>
                  </a:ext>
                </a:extLst>
              </a:tr>
              <a:tr h="351222">
                <a:tc>
                  <a:txBody>
                    <a:bodyPr/>
                    <a:lstStyle/>
                    <a:p>
                      <a:pPr algn="just">
                        <a:lnSpc>
                          <a:spcPct val="150000"/>
                        </a:lnSpc>
                        <a:buNone/>
                      </a:pPr>
                      <a:r>
                        <a:rPr lang="en-US" sz="800" kern="100" dirty="0">
                          <a:effectLst/>
                        </a:rPr>
                        <a:t>Needs</a:t>
                      </a:r>
                      <a:endParaRPr lang="en-GB" sz="800" kern="100" dirty="0">
                        <a:effectLst/>
                      </a:endParaRPr>
                    </a:p>
                  </a:txBody>
                  <a:tcPr marL="20328" marR="20328" marT="0" marB="0"/>
                </a:tc>
                <a:tc>
                  <a:txBody>
                    <a:bodyPr/>
                    <a:lstStyle/>
                    <a:p>
                      <a:pPr algn="just">
                        <a:lnSpc>
                          <a:spcPct val="150000"/>
                        </a:lnSpc>
                        <a:buNone/>
                      </a:pPr>
                      <a:r>
                        <a:rPr lang="en-US" sz="800" kern="100" dirty="0">
                          <a:effectLst/>
                        </a:rPr>
                        <a:t>Other</a:t>
                      </a:r>
                      <a:endParaRPr lang="en-GB" sz="800" kern="100" dirty="0">
                        <a:effectLst/>
                      </a:endParaRPr>
                    </a:p>
                    <a:p>
                      <a:pPr algn="just">
                        <a:lnSpc>
                          <a:spcPct val="150000"/>
                        </a:lnSpc>
                        <a:buNone/>
                      </a:pPr>
                      <a:r>
                        <a:rPr lang="en-US" sz="800" kern="100" dirty="0">
                          <a:effectLst/>
                        </a:rPr>
                        <a:t>(Novel code)</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Morality of an intervention differs on the specific circumstance in which it occurs</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Dentist fulfilling esthetic requests for a bride’s wedding</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349164946"/>
                  </a:ext>
                </a:extLst>
              </a:tr>
              <a:tr h="351222">
                <a:tc>
                  <a:txBody>
                    <a:bodyPr/>
                    <a:lstStyle/>
                    <a:p>
                      <a:pPr algn="just">
                        <a:lnSpc>
                          <a:spcPct val="150000"/>
                        </a:lnSpc>
                        <a:buNone/>
                      </a:pPr>
                      <a:r>
                        <a:rPr lang="en-US" sz="800" kern="100" dirty="0">
                          <a:effectLst/>
                        </a:rPr>
                        <a:t>Health attitude</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Evaluating the feasibility of a treatment based on oral hygiene or regular check-ups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Dentist recommending a different treatment strategy to a patient with insufficient oral hygiene</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1076020855"/>
                  </a:ext>
                </a:extLst>
              </a:tr>
              <a:tr h="361544">
                <a:tc>
                  <a:txBody>
                    <a:bodyPr/>
                    <a:lstStyle/>
                    <a:p>
                      <a:pPr algn="just">
                        <a:lnSpc>
                          <a:spcPct val="150000"/>
                        </a:lnSpc>
                        <a:buNone/>
                      </a:pPr>
                      <a:r>
                        <a:rPr lang="en-US" sz="800" kern="100" dirty="0">
                          <a:effectLst/>
                        </a:rPr>
                        <a:t>Prestige</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Confidence towards the dentist or medicine as a whole; Public perception of dentistry and medicine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Patient stating that the choice of dentist is a matter of confidence</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4004250245"/>
                  </a:ext>
                </a:extLst>
              </a:tr>
              <a:tr h="351222">
                <a:tc>
                  <a:txBody>
                    <a:bodyPr/>
                    <a:lstStyle/>
                    <a:p>
                      <a:pPr algn="just">
                        <a:lnSpc>
                          <a:spcPct val="150000"/>
                        </a:lnSpc>
                        <a:buNone/>
                      </a:pPr>
                      <a:r>
                        <a:rPr lang="en-US" sz="800" kern="100" dirty="0">
                          <a:effectLst/>
                        </a:rPr>
                        <a:t>Triangulation</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Weighing others’ opinions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Patient requesting an intervention because it was promoted or undergone by a celebrity</a:t>
                      </a:r>
                      <a:endParaRPr lang="en-GB" sz="800" kern="10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3119519642"/>
                  </a:ext>
                </a:extLst>
              </a:tr>
              <a:tr h="351222">
                <a:tc>
                  <a:txBody>
                    <a:bodyPr/>
                    <a:lstStyle/>
                    <a:p>
                      <a:pPr algn="just">
                        <a:lnSpc>
                          <a:spcPct val="150000"/>
                        </a:lnSpc>
                        <a:buNone/>
                      </a:pPr>
                      <a:r>
                        <a:rPr lang="en-US" sz="800" kern="100" dirty="0">
                          <a:effectLst/>
                        </a:rPr>
                        <a:t>Personal experience</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Decisions informed by prior events i where participants were directly involved or had observed others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Patient expressing greater trust in younger dentists after experiencing issues with a filling placed by an older dentist</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407042657"/>
                  </a:ext>
                </a:extLst>
              </a:tr>
              <a:tr h="351222">
                <a:tc>
                  <a:txBody>
                    <a:bodyPr/>
                    <a:lstStyle/>
                    <a:p>
                      <a:pPr algn="just">
                        <a:lnSpc>
                          <a:spcPct val="150000"/>
                        </a:lnSpc>
                        <a:buNone/>
                      </a:pPr>
                      <a:r>
                        <a:rPr lang="en-US" sz="800" kern="100" dirty="0">
                          <a:effectLst/>
                        </a:rPr>
                        <a:t>Minimally invasive</a:t>
                      </a:r>
                      <a:endParaRPr lang="en-GB" sz="800" kern="100" dirty="0">
                        <a:effectLst/>
                      </a:endParaRPr>
                    </a:p>
                  </a:txBody>
                  <a:tcPr marL="20328" marR="20328" marT="0" marB="0"/>
                </a:tc>
                <a:tc>
                  <a:txBody>
                    <a:bodyPr/>
                    <a:lstStyle/>
                    <a:p>
                      <a:pPr algn="just">
                        <a:lnSpc>
                          <a:spcPct val="150000"/>
                        </a:lnSpc>
                        <a:buNone/>
                      </a:pPr>
                      <a:r>
                        <a:rPr lang="en-US" sz="800" kern="100">
                          <a:effectLst/>
                        </a:rPr>
                        <a:t>Other</a:t>
                      </a:r>
                      <a:endParaRPr lang="en-GB" sz="800" kern="100">
                        <a:effectLst/>
                      </a:endParaRPr>
                    </a:p>
                    <a:p>
                      <a:pPr algn="just">
                        <a:lnSpc>
                          <a:spcPct val="150000"/>
                        </a:lnSpc>
                        <a:buNone/>
                      </a:pPr>
                      <a:r>
                        <a:rPr lang="en-US" sz="800" kern="100">
                          <a:effectLst/>
                        </a:rPr>
                        <a:t>(Novel code)</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a:effectLst/>
                        </a:rPr>
                        <a:t>Opting for the alternative that involves less damage to tissues or structures</a:t>
                      </a:r>
                      <a:endParaRPr lang="en-GB" sz="800" kern="100">
                        <a:effectLst/>
                        <a:latin typeface="Times New Roman" panose="02020603050405020304" pitchFamily="18" charset="0"/>
                        <a:ea typeface="Times New Roman" panose="02020603050405020304" pitchFamily="18" charset="0"/>
                      </a:endParaRPr>
                    </a:p>
                  </a:txBody>
                  <a:tcPr marL="20328" marR="20328" marT="0" marB="0"/>
                </a:tc>
                <a:tc>
                  <a:txBody>
                    <a:bodyPr/>
                    <a:lstStyle/>
                    <a:p>
                      <a:pPr algn="just">
                        <a:lnSpc>
                          <a:spcPct val="150000"/>
                        </a:lnSpc>
                        <a:buNone/>
                      </a:pPr>
                      <a:r>
                        <a:rPr lang="en-US" sz="800" kern="100" dirty="0">
                          <a:effectLst/>
                        </a:rPr>
                        <a:t>Dentist prioritizing preventive interventions</a:t>
                      </a:r>
                      <a:endParaRPr lang="en-GB" sz="800" kern="100" dirty="0">
                        <a:effectLst/>
                        <a:latin typeface="Times New Roman" panose="02020603050405020304" pitchFamily="18" charset="0"/>
                        <a:ea typeface="Times New Roman" panose="02020603050405020304" pitchFamily="18" charset="0"/>
                      </a:endParaRPr>
                    </a:p>
                  </a:txBody>
                  <a:tcPr marL="20328" marR="20328" marT="0" marB="0"/>
                </a:tc>
                <a:extLst>
                  <a:ext uri="{0D108BD9-81ED-4DB2-BD59-A6C34878D82A}">
                    <a16:rowId xmlns:a16="http://schemas.microsoft.com/office/drawing/2014/main" val="4162760744"/>
                  </a:ext>
                </a:extLst>
              </a:tr>
            </a:tbl>
          </a:graphicData>
        </a:graphic>
      </p:graphicFrame>
    </p:spTree>
    <p:extLst>
      <p:ext uri="{BB962C8B-B14F-4D97-AF65-F5344CB8AC3E}">
        <p14:creationId xmlns:p14="http://schemas.microsoft.com/office/powerpoint/2010/main" val="3370794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D0213-C912-AB4F-EAB1-9C878EF5ECC4}"/>
              </a:ext>
            </a:extLst>
          </p:cNvPr>
          <p:cNvSpPr>
            <a:spLocks noGrp="1"/>
          </p:cNvSpPr>
          <p:nvPr>
            <p:ph type="title"/>
          </p:nvPr>
        </p:nvSpPr>
        <p:spPr/>
        <p:txBody>
          <a:bodyPr/>
          <a:lstStyle/>
          <a:p>
            <a:r>
              <a:rPr lang="hu-HU" dirty="0" err="1"/>
              <a:t>Mean</a:t>
            </a:r>
            <a:r>
              <a:rPr lang="hu-HU" dirty="0"/>
              <a:t> </a:t>
            </a:r>
            <a:r>
              <a:rPr lang="en-GB" dirty="0"/>
              <a:t>epistemic </a:t>
            </a:r>
            <a:r>
              <a:rPr lang="hu-HU" dirty="0" err="1"/>
              <a:t>network</a:t>
            </a:r>
            <a:r>
              <a:rPr lang="hu-HU" dirty="0"/>
              <a:t> of </a:t>
            </a:r>
            <a:r>
              <a:rPr lang="hu-HU" dirty="0" err="1"/>
              <a:t>dentists</a:t>
            </a:r>
            <a:endParaRPr lang="en-GB" dirty="0"/>
          </a:p>
        </p:txBody>
      </p:sp>
      <p:pic>
        <p:nvPicPr>
          <p:cNvPr id="4" name="Picture 3" descr="A diagram of a network&#10;&#10;AI-generated content may be incorrect.">
            <a:extLst>
              <a:ext uri="{FF2B5EF4-FFF2-40B4-BE49-F238E27FC236}">
                <a16:creationId xmlns:a16="http://schemas.microsoft.com/office/drawing/2014/main" id="{728D3EF1-F91A-50A7-9C85-4DAA24D9088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0856" b="14730"/>
          <a:stretch/>
        </p:blipFill>
        <p:spPr bwMode="auto">
          <a:xfrm>
            <a:off x="994954" y="1468422"/>
            <a:ext cx="9194075" cy="4657845"/>
          </a:xfrm>
          <a:prstGeom prst="rect">
            <a:avLst/>
          </a:prstGeom>
          <a:noFill/>
          <a:ln>
            <a:noFill/>
          </a:ln>
          <a:extLst>
            <a:ext uri="{53640926-AAD7-44D8-BBD7-CCE9431645EC}">
              <a14:shadowObscured xmlns:a14="http://schemas.microsoft.com/office/drawing/2010/main"/>
            </a:ext>
          </a:extLst>
        </p:spPr>
      </p:pic>
      <p:sp>
        <p:nvSpPr>
          <p:cNvPr id="7" name="Content Placeholder 2">
            <a:extLst>
              <a:ext uri="{FF2B5EF4-FFF2-40B4-BE49-F238E27FC236}">
                <a16:creationId xmlns:a16="http://schemas.microsoft.com/office/drawing/2014/main" id="{F280B067-BE59-5731-0C16-C81009D43195}"/>
              </a:ext>
            </a:extLst>
          </p:cNvPr>
          <p:cNvSpPr txBox="1">
            <a:spLocks/>
          </p:cNvSpPr>
          <p:nvPr/>
        </p:nvSpPr>
        <p:spPr>
          <a:xfrm>
            <a:off x="8029302" y="5073764"/>
            <a:ext cx="4162698" cy="10111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200" dirty="0"/>
              <a:t>Nodes represent codes; Node size represents the relative co-occurrence of that code with other codes; Edge thickness and saturations represents the relative frequency of co-occurrence of the given code pair</a:t>
            </a:r>
          </a:p>
        </p:txBody>
      </p:sp>
    </p:spTree>
    <p:extLst>
      <p:ext uri="{BB962C8B-B14F-4D97-AF65-F5344CB8AC3E}">
        <p14:creationId xmlns:p14="http://schemas.microsoft.com/office/powerpoint/2010/main" val="3560438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EBDB5-F53E-B148-4A4A-25F5D89C33FF}"/>
              </a:ext>
            </a:extLst>
          </p:cNvPr>
          <p:cNvSpPr>
            <a:spLocks noGrp="1"/>
          </p:cNvSpPr>
          <p:nvPr>
            <p:ph type="title"/>
          </p:nvPr>
        </p:nvSpPr>
        <p:spPr/>
        <p:txBody>
          <a:bodyPr/>
          <a:lstStyle/>
          <a:p>
            <a:r>
              <a:rPr lang="en-GB" dirty="0"/>
              <a:t>Mean epistemic network of dentists</a:t>
            </a:r>
          </a:p>
        </p:txBody>
      </p:sp>
      <p:sp>
        <p:nvSpPr>
          <p:cNvPr id="3" name="Content Placeholder 2">
            <a:extLst>
              <a:ext uri="{FF2B5EF4-FFF2-40B4-BE49-F238E27FC236}">
                <a16:creationId xmlns:a16="http://schemas.microsoft.com/office/drawing/2014/main" id="{A34F1A68-A156-9392-938C-08990CDF979E}"/>
              </a:ext>
            </a:extLst>
          </p:cNvPr>
          <p:cNvSpPr>
            <a:spLocks noGrp="1"/>
          </p:cNvSpPr>
          <p:nvPr>
            <p:ph idx="1"/>
          </p:nvPr>
        </p:nvSpPr>
        <p:spPr/>
        <p:txBody>
          <a:bodyPr>
            <a:normAutofit lnSpcReduction="10000"/>
          </a:bodyPr>
          <a:lstStyle/>
          <a:p>
            <a:r>
              <a:rPr lang="en-GB" b="1" dirty="0" err="1"/>
              <a:t>Esthetics</a:t>
            </a:r>
            <a:r>
              <a:rPr lang="en-GB" dirty="0"/>
              <a:t> + </a:t>
            </a:r>
            <a:r>
              <a:rPr lang="en-GB" b="1" dirty="0"/>
              <a:t>Medical indication:</a:t>
            </a:r>
            <a:r>
              <a:rPr lang="en-GB" dirty="0"/>
              <a:t> Preference for interventions that both satisfy </a:t>
            </a:r>
            <a:r>
              <a:rPr lang="en-GB" dirty="0" err="1"/>
              <a:t>esthetic</a:t>
            </a:r>
            <a:r>
              <a:rPr lang="en-GB" dirty="0"/>
              <a:t> needs and medical problems</a:t>
            </a:r>
          </a:p>
          <a:p>
            <a:pPr marL="0" indent="0">
              <a:buNone/>
            </a:pPr>
            <a:r>
              <a:rPr lang="en-GB" i="1" dirty="0"/>
              <a:t>“Az </a:t>
            </a:r>
            <a:r>
              <a:rPr lang="en-GB" i="1" dirty="0" err="1"/>
              <a:t>tévedés</a:t>
            </a:r>
            <a:r>
              <a:rPr lang="en-GB" i="1" dirty="0"/>
              <a:t>, </a:t>
            </a:r>
            <a:r>
              <a:rPr lang="en-GB" i="1" dirty="0" err="1"/>
              <a:t>az</a:t>
            </a:r>
            <a:r>
              <a:rPr lang="en-GB" i="1" dirty="0"/>
              <a:t> a </a:t>
            </a:r>
            <a:r>
              <a:rPr lang="en-GB" i="1" dirty="0" err="1"/>
              <a:t>fogorvos</a:t>
            </a:r>
            <a:r>
              <a:rPr lang="en-GB" i="1" dirty="0"/>
              <a:t> </a:t>
            </a:r>
            <a:r>
              <a:rPr lang="en-GB" i="1" dirty="0" err="1"/>
              <a:t>téved</a:t>
            </a:r>
            <a:r>
              <a:rPr lang="en-GB" i="1" dirty="0"/>
              <a:t>, </a:t>
            </a:r>
            <a:r>
              <a:rPr lang="en-GB" i="1" dirty="0" err="1"/>
              <a:t>aki</a:t>
            </a:r>
            <a:r>
              <a:rPr lang="en-GB" i="1" dirty="0"/>
              <a:t> </a:t>
            </a:r>
            <a:r>
              <a:rPr lang="en-GB" i="1" dirty="0" err="1"/>
              <a:t>azt</a:t>
            </a:r>
            <a:r>
              <a:rPr lang="en-GB" i="1" dirty="0"/>
              <a:t> </a:t>
            </a:r>
            <a:r>
              <a:rPr lang="en-GB" i="1" dirty="0" err="1"/>
              <a:t>hiszi</a:t>
            </a:r>
            <a:r>
              <a:rPr lang="en-GB" i="1" dirty="0"/>
              <a:t>, </a:t>
            </a:r>
            <a:r>
              <a:rPr lang="en-GB" i="1" dirty="0" err="1"/>
              <a:t>hogy</a:t>
            </a:r>
            <a:r>
              <a:rPr lang="en-GB" i="1" dirty="0"/>
              <a:t> a </a:t>
            </a:r>
            <a:r>
              <a:rPr lang="en-GB" i="1" dirty="0" err="1"/>
              <a:t>feladatunk</a:t>
            </a:r>
            <a:r>
              <a:rPr lang="en-GB" i="1" dirty="0"/>
              <a:t> a </a:t>
            </a:r>
            <a:r>
              <a:rPr lang="en-GB" i="1" dirty="0" err="1"/>
              <a:t>fogak</a:t>
            </a:r>
            <a:r>
              <a:rPr lang="en-GB" i="1" dirty="0"/>
              <a:t> </a:t>
            </a:r>
            <a:r>
              <a:rPr lang="en-GB" i="1" dirty="0" err="1"/>
              <a:t>minél</a:t>
            </a:r>
            <a:r>
              <a:rPr lang="en-GB" i="1" dirty="0"/>
              <a:t> </a:t>
            </a:r>
            <a:r>
              <a:rPr lang="en-GB" i="1" dirty="0" err="1"/>
              <a:t>hosszabb</a:t>
            </a:r>
            <a:r>
              <a:rPr lang="en-GB" i="1" dirty="0"/>
              <a:t> </a:t>
            </a:r>
            <a:r>
              <a:rPr lang="en-GB" i="1" dirty="0" err="1"/>
              <a:t>ideig</a:t>
            </a:r>
            <a:r>
              <a:rPr lang="en-GB" i="1" dirty="0"/>
              <a:t> </a:t>
            </a:r>
            <a:r>
              <a:rPr lang="en-GB" i="1" dirty="0" err="1"/>
              <a:t>szájban</a:t>
            </a:r>
            <a:r>
              <a:rPr lang="en-GB" i="1" dirty="0"/>
              <a:t> </a:t>
            </a:r>
            <a:r>
              <a:rPr lang="en-GB" i="1" dirty="0" err="1"/>
              <a:t>tartása</a:t>
            </a:r>
            <a:r>
              <a:rPr lang="en-GB" i="1" dirty="0"/>
              <a:t>. A </a:t>
            </a:r>
            <a:r>
              <a:rPr lang="en-GB" i="1" dirty="0" err="1"/>
              <a:t>páciens</a:t>
            </a:r>
            <a:r>
              <a:rPr lang="en-GB" i="1" dirty="0"/>
              <a:t> </a:t>
            </a:r>
            <a:r>
              <a:rPr lang="en-GB" i="1" dirty="0" err="1"/>
              <a:t>rágóképességének</a:t>
            </a:r>
            <a:r>
              <a:rPr lang="en-GB" i="1" dirty="0"/>
              <a:t> </a:t>
            </a:r>
            <a:r>
              <a:rPr lang="en-GB" i="1" dirty="0" err="1"/>
              <a:t>és</a:t>
            </a:r>
            <a:r>
              <a:rPr lang="en-GB" i="1" dirty="0"/>
              <a:t> </a:t>
            </a:r>
            <a:r>
              <a:rPr lang="en-GB" i="1" dirty="0" err="1"/>
              <a:t>esztétikai</a:t>
            </a:r>
            <a:r>
              <a:rPr lang="en-GB" i="1" dirty="0"/>
              <a:t> </a:t>
            </a:r>
            <a:r>
              <a:rPr lang="en-GB" i="1" dirty="0" err="1"/>
              <a:t>megjelenések</a:t>
            </a:r>
            <a:r>
              <a:rPr lang="en-GB" i="1" dirty="0"/>
              <a:t> </a:t>
            </a:r>
            <a:r>
              <a:rPr lang="en-GB" i="1" dirty="0" err="1"/>
              <a:t>javítása</a:t>
            </a:r>
            <a:r>
              <a:rPr lang="en-GB" i="1" dirty="0"/>
              <a:t>. </a:t>
            </a:r>
            <a:r>
              <a:rPr lang="en-GB" i="1" dirty="0" err="1"/>
              <a:t>Márpedig</a:t>
            </a:r>
            <a:r>
              <a:rPr lang="en-GB" i="1" dirty="0"/>
              <a:t> </a:t>
            </a:r>
            <a:r>
              <a:rPr lang="en-GB" i="1" dirty="0" err="1"/>
              <a:t>ez</a:t>
            </a:r>
            <a:r>
              <a:rPr lang="en-GB" i="1" dirty="0"/>
              <a:t> </a:t>
            </a:r>
            <a:r>
              <a:rPr lang="en-GB" i="1" dirty="0" err="1"/>
              <a:t>kivehető</a:t>
            </a:r>
            <a:r>
              <a:rPr lang="en-GB" i="1" dirty="0"/>
              <a:t> a </a:t>
            </a:r>
            <a:r>
              <a:rPr lang="en-GB" i="1" dirty="0" err="1"/>
              <a:t>fogpótlással</a:t>
            </a:r>
            <a:r>
              <a:rPr lang="en-GB" i="1" dirty="0"/>
              <a:t> is </a:t>
            </a:r>
            <a:r>
              <a:rPr lang="en-GB" i="1" dirty="0" err="1"/>
              <a:t>végrehajtható</a:t>
            </a:r>
            <a:r>
              <a:rPr lang="en-GB" i="1" dirty="0"/>
              <a:t>.”</a:t>
            </a:r>
          </a:p>
          <a:p>
            <a:pPr marL="0" indent="0">
              <a:buNone/>
            </a:pPr>
            <a:endParaRPr lang="en-GB" dirty="0"/>
          </a:p>
          <a:p>
            <a:r>
              <a:rPr lang="en-GB" b="1" dirty="0"/>
              <a:t>Patient autonomy </a:t>
            </a:r>
            <a:r>
              <a:rPr lang="en-GB" dirty="0"/>
              <a:t>+ </a:t>
            </a:r>
            <a:r>
              <a:rPr lang="en-GB" b="1" dirty="0"/>
              <a:t>Inform: </a:t>
            </a:r>
            <a:r>
              <a:rPr lang="en-GB" dirty="0"/>
              <a:t>Empowering patients to be responsible for their decisions, which become their responsibility</a:t>
            </a:r>
            <a:endParaRPr lang="en-GB" b="1" dirty="0"/>
          </a:p>
          <a:p>
            <a:pPr marL="0" indent="0">
              <a:buNone/>
            </a:pPr>
            <a:r>
              <a:rPr lang="en-GB" i="1" dirty="0"/>
              <a:t>“Neki </a:t>
            </a:r>
            <a:r>
              <a:rPr lang="en-GB" i="1" dirty="0" err="1"/>
              <a:t>kell</a:t>
            </a:r>
            <a:r>
              <a:rPr lang="en-GB" i="1" dirty="0"/>
              <a:t> </a:t>
            </a:r>
            <a:r>
              <a:rPr lang="en-GB" i="1" dirty="0" err="1"/>
              <a:t>dönteni</a:t>
            </a:r>
            <a:r>
              <a:rPr lang="en-GB" i="1" dirty="0"/>
              <a:t> </a:t>
            </a:r>
            <a:r>
              <a:rPr lang="en-GB" i="1" dirty="0" err="1"/>
              <a:t>róla</a:t>
            </a:r>
            <a:r>
              <a:rPr lang="en-GB" i="1" dirty="0"/>
              <a:t>. </a:t>
            </a:r>
            <a:r>
              <a:rPr lang="en-GB" i="1" dirty="0" err="1"/>
              <a:t>Én</a:t>
            </a:r>
            <a:r>
              <a:rPr lang="en-GB" i="1" dirty="0"/>
              <a:t> </a:t>
            </a:r>
            <a:r>
              <a:rPr lang="en-GB" i="1" dirty="0" err="1"/>
              <a:t>az</a:t>
            </a:r>
            <a:r>
              <a:rPr lang="en-GB" i="1" dirty="0"/>
              <a:t> </a:t>
            </a:r>
            <a:r>
              <a:rPr lang="en-GB" i="1" dirty="0" err="1"/>
              <a:t>összes</a:t>
            </a:r>
            <a:r>
              <a:rPr lang="en-GB" i="1" dirty="0"/>
              <a:t> </a:t>
            </a:r>
            <a:r>
              <a:rPr lang="en-GB" i="1" dirty="0" err="1"/>
              <a:t>információt</a:t>
            </a:r>
            <a:r>
              <a:rPr lang="en-GB" i="1" dirty="0"/>
              <a:t> </a:t>
            </a:r>
            <a:r>
              <a:rPr lang="en-GB" i="1" dirty="0" err="1"/>
              <a:t>elmondom</a:t>
            </a:r>
            <a:r>
              <a:rPr lang="en-GB" i="1" dirty="0"/>
              <a:t>, </a:t>
            </a:r>
            <a:r>
              <a:rPr lang="en-GB" i="1" dirty="0" err="1"/>
              <a:t>és</a:t>
            </a:r>
            <a:r>
              <a:rPr lang="en-GB" i="1" dirty="0"/>
              <a:t> </a:t>
            </a:r>
            <a:r>
              <a:rPr lang="en-GB" i="1" dirty="0" err="1"/>
              <a:t>válassza</a:t>
            </a:r>
            <a:r>
              <a:rPr lang="en-GB" i="1" dirty="0"/>
              <a:t> ő ki </a:t>
            </a:r>
            <a:r>
              <a:rPr lang="en-GB" i="1" dirty="0" err="1"/>
              <a:t>azt</a:t>
            </a:r>
            <a:r>
              <a:rPr lang="en-GB" i="1" dirty="0"/>
              <a:t>, </a:t>
            </a:r>
            <a:r>
              <a:rPr lang="en-GB" i="1" dirty="0" err="1"/>
              <a:t>ami</a:t>
            </a:r>
            <a:r>
              <a:rPr lang="en-GB" i="1" dirty="0"/>
              <a:t> </a:t>
            </a:r>
            <a:r>
              <a:rPr lang="en-GB" i="1" dirty="0" err="1"/>
              <a:t>neki</a:t>
            </a:r>
            <a:r>
              <a:rPr lang="en-GB" i="1" dirty="0"/>
              <a:t> </a:t>
            </a:r>
            <a:r>
              <a:rPr lang="en-GB" i="1" dirty="0" err="1"/>
              <a:t>kedves</a:t>
            </a:r>
            <a:r>
              <a:rPr lang="en-GB" i="1" dirty="0"/>
              <a:t> a </a:t>
            </a:r>
            <a:r>
              <a:rPr lang="en-GB" i="1" dirty="0" err="1"/>
              <a:t>szívének</a:t>
            </a:r>
            <a:r>
              <a:rPr lang="en-GB" i="1" dirty="0"/>
              <a:t> is.”</a:t>
            </a:r>
          </a:p>
          <a:p>
            <a:endParaRPr lang="en-GB" dirty="0"/>
          </a:p>
        </p:txBody>
      </p:sp>
    </p:spTree>
    <p:extLst>
      <p:ext uri="{BB962C8B-B14F-4D97-AF65-F5344CB8AC3E}">
        <p14:creationId xmlns:p14="http://schemas.microsoft.com/office/powerpoint/2010/main" val="1001155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ECC7A-3D0D-4FC1-5D39-377D731B35E0}"/>
              </a:ext>
            </a:extLst>
          </p:cNvPr>
          <p:cNvSpPr>
            <a:spLocks noGrp="1"/>
          </p:cNvSpPr>
          <p:nvPr>
            <p:ph type="title"/>
          </p:nvPr>
        </p:nvSpPr>
        <p:spPr/>
        <p:txBody>
          <a:bodyPr/>
          <a:lstStyle/>
          <a:p>
            <a:r>
              <a:rPr lang="en-GB" dirty="0"/>
              <a:t>Mean epistemic network of patients</a:t>
            </a:r>
          </a:p>
        </p:txBody>
      </p:sp>
      <p:pic>
        <p:nvPicPr>
          <p:cNvPr id="4" name="Picture 3" descr="A diagram of a network&#10;&#10;AI-generated content may be incorrect.">
            <a:extLst>
              <a:ext uri="{FF2B5EF4-FFF2-40B4-BE49-F238E27FC236}">
                <a16:creationId xmlns:a16="http://schemas.microsoft.com/office/drawing/2014/main" id="{220962CE-E139-90EB-913F-EEA17465F8A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29" t="18004" r="-529" b="14694"/>
          <a:stretch/>
        </p:blipFill>
        <p:spPr bwMode="auto">
          <a:xfrm>
            <a:off x="1121228" y="1351598"/>
            <a:ext cx="9110937" cy="4820602"/>
          </a:xfrm>
          <a:prstGeom prst="rect">
            <a:avLst/>
          </a:prstGeom>
          <a:noFill/>
          <a:ln>
            <a:noFill/>
          </a:ln>
          <a:extLst>
            <a:ext uri="{53640926-AAD7-44D8-BBD7-CCE9431645EC}">
              <a14:shadowObscured xmlns:a14="http://schemas.microsoft.com/office/drawing/2010/main"/>
            </a:ext>
          </a:extLst>
        </p:spPr>
      </p:pic>
      <p:sp>
        <p:nvSpPr>
          <p:cNvPr id="5" name="Content Placeholder 2">
            <a:extLst>
              <a:ext uri="{FF2B5EF4-FFF2-40B4-BE49-F238E27FC236}">
                <a16:creationId xmlns:a16="http://schemas.microsoft.com/office/drawing/2014/main" id="{1193277B-DAA7-6E6F-B20D-DC0618C14AD8}"/>
              </a:ext>
            </a:extLst>
          </p:cNvPr>
          <p:cNvSpPr txBox="1">
            <a:spLocks/>
          </p:cNvSpPr>
          <p:nvPr/>
        </p:nvSpPr>
        <p:spPr>
          <a:xfrm>
            <a:off x="8029302" y="5000840"/>
            <a:ext cx="4162698" cy="10111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200" dirty="0"/>
              <a:t>Nodes represent codes; Node size represents the relative co-occurrence of that code with other codes; Edge thickness and saturations represents the relative frequency of co-occurrence of the given code pair</a:t>
            </a:r>
          </a:p>
        </p:txBody>
      </p:sp>
    </p:spTree>
    <p:extLst>
      <p:ext uri="{BB962C8B-B14F-4D97-AF65-F5344CB8AC3E}">
        <p14:creationId xmlns:p14="http://schemas.microsoft.com/office/powerpoint/2010/main" val="2880736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2C18B-82C4-E7E4-B204-F60CDE3C7195}"/>
              </a:ext>
            </a:extLst>
          </p:cNvPr>
          <p:cNvSpPr>
            <a:spLocks noGrp="1"/>
          </p:cNvSpPr>
          <p:nvPr>
            <p:ph type="title"/>
          </p:nvPr>
        </p:nvSpPr>
        <p:spPr/>
        <p:txBody>
          <a:bodyPr/>
          <a:lstStyle/>
          <a:p>
            <a:r>
              <a:rPr lang="en-GB" dirty="0"/>
              <a:t>Mean epistemic network of patients</a:t>
            </a:r>
          </a:p>
        </p:txBody>
      </p:sp>
      <p:sp>
        <p:nvSpPr>
          <p:cNvPr id="3" name="Content Placeholder 2">
            <a:extLst>
              <a:ext uri="{FF2B5EF4-FFF2-40B4-BE49-F238E27FC236}">
                <a16:creationId xmlns:a16="http://schemas.microsoft.com/office/drawing/2014/main" id="{65AB1229-3187-F58F-D2BE-B9DF5517EE79}"/>
              </a:ext>
            </a:extLst>
          </p:cNvPr>
          <p:cNvSpPr>
            <a:spLocks noGrp="1"/>
          </p:cNvSpPr>
          <p:nvPr>
            <p:ph idx="1"/>
          </p:nvPr>
        </p:nvSpPr>
        <p:spPr/>
        <p:txBody>
          <a:bodyPr>
            <a:normAutofit lnSpcReduction="10000"/>
          </a:bodyPr>
          <a:lstStyle/>
          <a:p>
            <a:r>
              <a:rPr lang="en-GB" b="1" dirty="0"/>
              <a:t>Well-being + </a:t>
            </a:r>
            <a:r>
              <a:rPr lang="en-GB" b="1" dirty="0" err="1"/>
              <a:t>Esthetics</a:t>
            </a:r>
            <a:r>
              <a:rPr lang="en-GB" b="1" dirty="0"/>
              <a:t>: </a:t>
            </a:r>
            <a:r>
              <a:rPr lang="en-GB" dirty="0"/>
              <a:t>Correlation between </a:t>
            </a:r>
            <a:r>
              <a:rPr lang="en-GB" dirty="0" err="1"/>
              <a:t>esthetic</a:t>
            </a:r>
            <a:r>
              <a:rPr lang="en-GB" dirty="0"/>
              <a:t> appearance and health</a:t>
            </a:r>
            <a:endParaRPr lang="en-GB" b="1" dirty="0"/>
          </a:p>
          <a:p>
            <a:pPr marL="0" indent="0">
              <a:buNone/>
            </a:pPr>
            <a:r>
              <a:rPr lang="en-GB" i="1" dirty="0"/>
              <a:t>“[a </a:t>
            </a:r>
            <a:r>
              <a:rPr lang="en-GB" i="1" dirty="0" err="1"/>
              <a:t>szájhigiéné</a:t>
            </a:r>
            <a:r>
              <a:rPr lang="en-GB" i="1" dirty="0"/>
              <a:t>] </a:t>
            </a:r>
            <a:r>
              <a:rPr lang="en-GB" i="1" dirty="0" err="1"/>
              <a:t>fontos</a:t>
            </a:r>
            <a:r>
              <a:rPr lang="en-GB" i="1" dirty="0"/>
              <a:t> </a:t>
            </a:r>
            <a:r>
              <a:rPr lang="en-GB" i="1" dirty="0" err="1"/>
              <a:t>az</a:t>
            </a:r>
            <a:r>
              <a:rPr lang="en-GB" i="1" dirty="0"/>
              <a:t> </a:t>
            </a:r>
            <a:r>
              <a:rPr lang="en-GB" i="1" dirty="0" err="1"/>
              <a:t>esztétika</a:t>
            </a:r>
            <a:r>
              <a:rPr lang="en-GB" i="1" dirty="0"/>
              <a:t> </a:t>
            </a:r>
            <a:r>
              <a:rPr lang="en-GB" i="1" dirty="0" err="1"/>
              <a:t>miatt</a:t>
            </a:r>
            <a:r>
              <a:rPr lang="en-GB" i="1" dirty="0"/>
              <a:t> is, meg </a:t>
            </a:r>
            <a:r>
              <a:rPr lang="en-GB" i="1" dirty="0" err="1"/>
              <a:t>hát</a:t>
            </a:r>
            <a:r>
              <a:rPr lang="en-GB" i="1" dirty="0"/>
              <a:t> </a:t>
            </a:r>
            <a:r>
              <a:rPr lang="en-GB" i="1" dirty="0" err="1"/>
              <a:t>ugye</a:t>
            </a:r>
            <a:r>
              <a:rPr lang="en-GB" i="1" dirty="0"/>
              <a:t> </a:t>
            </a:r>
            <a:r>
              <a:rPr lang="en-GB" i="1" dirty="0" err="1"/>
              <a:t>azt</a:t>
            </a:r>
            <a:r>
              <a:rPr lang="en-GB" i="1" dirty="0"/>
              <a:t> </a:t>
            </a:r>
            <a:r>
              <a:rPr lang="en-GB" i="1" dirty="0" err="1"/>
              <a:t>gondolom</a:t>
            </a:r>
            <a:r>
              <a:rPr lang="en-GB" i="1" dirty="0"/>
              <a:t>, </a:t>
            </a:r>
            <a:r>
              <a:rPr lang="en-GB" i="1" dirty="0" err="1"/>
              <a:t>az</a:t>
            </a:r>
            <a:r>
              <a:rPr lang="en-GB" i="1" dirty="0"/>
              <a:t> </a:t>
            </a:r>
            <a:r>
              <a:rPr lang="en-GB" i="1" dirty="0" err="1"/>
              <a:t>egészséges</a:t>
            </a:r>
            <a:r>
              <a:rPr lang="en-GB" i="1" dirty="0"/>
              <a:t> </a:t>
            </a:r>
            <a:r>
              <a:rPr lang="en-GB" i="1" dirty="0" err="1"/>
              <a:t>emberek</a:t>
            </a:r>
            <a:r>
              <a:rPr lang="en-GB" i="1" dirty="0"/>
              <a:t>, </a:t>
            </a:r>
            <a:r>
              <a:rPr lang="en-GB" i="1" dirty="0" err="1"/>
              <a:t>az</a:t>
            </a:r>
            <a:r>
              <a:rPr lang="en-GB" i="1" dirty="0"/>
              <a:t> </a:t>
            </a:r>
            <a:r>
              <a:rPr lang="en-GB" i="1" dirty="0" err="1"/>
              <a:t>egészségnek</a:t>
            </a:r>
            <a:r>
              <a:rPr lang="en-GB" i="1" dirty="0"/>
              <a:t> is </a:t>
            </a:r>
            <a:r>
              <a:rPr lang="en-GB" i="1" dirty="0" err="1"/>
              <a:t>az</a:t>
            </a:r>
            <a:r>
              <a:rPr lang="en-GB" i="1" dirty="0"/>
              <a:t> </a:t>
            </a:r>
            <a:r>
              <a:rPr lang="en-GB" i="1" dirty="0" err="1"/>
              <a:t>egyik</a:t>
            </a:r>
            <a:r>
              <a:rPr lang="en-GB" i="1" dirty="0"/>
              <a:t> </a:t>
            </a:r>
            <a:r>
              <a:rPr lang="en-GB" i="1" dirty="0" err="1"/>
              <a:t>összetevője</a:t>
            </a:r>
            <a:r>
              <a:rPr lang="en-GB" i="1" dirty="0"/>
              <a:t> </a:t>
            </a:r>
            <a:r>
              <a:rPr lang="en-GB" i="1" dirty="0" err="1"/>
              <a:t>az</a:t>
            </a:r>
            <a:r>
              <a:rPr lang="en-GB" i="1" dirty="0"/>
              <a:t>, </a:t>
            </a:r>
            <a:r>
              <a:rPr lang="en-GB" i="1" dirty="0" err="1"/>
              <a:t>hogy</a:t>
            </a:r>
            <a:r>
              <a:rPr lang="en-GB" i="1" dirty="0"/>
              <a:t> a </a:t>
            </a:r>
            <a:r>
              <a:rPr lang="en-GB" i="1" dirty="0" err="1"/>
              <a:t>fogaim</a:t>
            </a:r>
            <a:r>
              <a:rPr lang="en-GB" i="1" dirty="0"/>
              <a:t> is </a:t>
            </a:r>
            <a:r>
              <a:rPr lang="en-GB" i="1" dirty="0" err="1"/>
              <a:t>egészségesek</a:t>
            </a:r>
            <a:r>
              <a:rPr lang="en-GB" i="1" dirty="0"/>
              <a:t>.”</a:t>
            </a:r>
          </a:p>
          <a:p>
            <a:endParaRPr lang="en-GB" b="1" dirty="0"/>
          </a:p>
          <a:p>
            <a:pPr marL="0" indent="0">
              <a:buNone/>
            </a:pPr>
            <a:r>
              <a:rPr lang="en-GB" b="1" dirty="0" err="1"/>
              <a:t>Esthetics</a:t>
            </a:r>
            <a:r>
              <a:rPr lang="en-GB" b="1" dirty="0"/>
              <a:t> + Needs: </a:t>
            </a:r>
            <a:r>
              <a:rPr lang="en-GB" dirty="0"/>
              <a:t>Need for </a:t>
            </a:r>
            <a:r>
              <a:rPr lang="en-GB" dirty="0" err="1"/>
              <a:t>esthetics</a:t>
            </a:r>
            <a:r>
              <a:rPr lang="en-GB" dirty="0"/>
              <a:t> dependant on a specific life situation</a:t>
            </a:r>
            <a:endParaRPr lang="en-GB" b="1" dirty="0"/>
          </a:p>
          <a:p>
            <a:pPr marL="0" indent="0">
              <a:buNone/>
            </a:pPr>
            <a:r>
              <a:rPr lang="en-GB" i="1" dirty="0"/>
              <a:t>“A </a:t>
            </a:r>
            <a:r>
              <a:rPr lang="en-GB" i="1" dirty="0" err="1"/>
              <a:t>tévébe</a:t>
            </a:r>
            <a:r>
              <a:rPr lang="en-GB" i="1" dirty="0"/>
              <a:t> </a:t>
            </a:r>
            <a:r>
              <a:rPr lang="en-GB" i="1" dirty="0" err="1"/>
              <a:t>hirdetik</a:t>
            </a:r>
            <a:r>
              <a:rPr lang="en-GB" i="1" dirty="0"/>
              <a:t> is [a </a:t>
            </a:r>
            <a:r>
              <a:rPr lang="en-GB" i="1" dirty="0" err="1"/>
              <a:t>fogfehérítést</a:t>
            </a:r>
            <a:r>
              <a:rPr lang="en-GB" i="1" dirty="0"/>
              <a:t>], meg </a:t>
            </a:r>
            <a:r>
              <a:rPr lang="en-GB" i="1" dirty="0" err="1"/>
              <a:t>hallottam</a:t>
            </a:r>
            <a:r>
              <a:rPr lang="en-GB" i="1" dirty="0"/>
              <a:t> </a:t>
            </a:r>
            <a:r>
              <a:rPr lang="en-GB" i="1" dirty="0" err="1"/>
              <a:t>róla</a:t>
            </a:r>
            <a:r>
              <a:rPr lang="en-GB" i="1" dirty="0"/>
              <a:t>. </a:t>
            </a:r>
            <a:r>
              <a:rPr lang="en-GB" i="1" dirty="0" err="1"/>
              <a:t>Hát</a:t>
            </a:r>
            <a:r>
              <a:rPr lang="en-GB" i="1" dirty="0"/>
              <a:t> </a:t>
            </a:r>
            <a:r>
              <a:rPr lang="en-GB" i="1" dirty="0" err="1"/>
              <a:t>már</a:t>
            </a:r>
            <a:r>
              <a:rPr lang="en-GB" i="1" dirty="0"/>
              <a:t> </a:t>
            </a:r>
            <a:r>
              <a:rPr lang="en-GB" i="1" dirty="0" err="1"/>
              <a:t>ilyen</a:t>
            </a:r>
            <a:r>
              <a:rPr lang="en-GB" i="1" dirty="0"/>
              <a:t> </a:t>
            </a:r>
            <a:r>
              <a:rPr lang="en-GB" i="1" dirty="0" err="1"/>
              <a:t>idős</a:t>
            </a:r>
            <a:r>
              <a:rPr lang="en-GB" i="1" dirty="0"/>
              <a:t> korban </a:t>
            </a:r>
            <a:r>
              <a:rPr lang="en-GB" i="1" dirty="0" err="1"/>
              <a:t>szerintem</a:t>
            </a:r>
            <a:r>
              <a:rPr lang="en-GB" i="1" dirty="0"/>
              <a:t> </a:t>
            </a:r>
            <a:r>
              <a:rPr lang="en-GB" i="1" dirty="0" err="1"/>
              <a:t>nem</a:t>
            </a:r>
            <a:r>
              <a:rPr lang="en-GB" i="1" dirty="0"/>
              <a:t> </a:t>
            </a:r>
            <a:r>
              <a:rPr lang="en-GB" i="1" dirty="0" err="1"/>
              <a:t>mindenki</a:t>
            </a:r>
            <a:r>
              <a:rPr lang="en-GB" i="1" dirty="0"/>
              <a:t> </a:t>
            </a:r>
            <a:r>
              <a:rPr lang="en-GB" i="1" dirty="0" err="1"/>
              <a:t>megyen</a:t>
            </a:r>
            <a:r>
              <a:rPr lang="en-GB" i="1" dirty="0"/>
              <a:t>. (…) </a:t>
            </a:r>
            <a:r>
              <a:rPr lang="en-GB" i="1" dirty="0" err="1"/>
              <a:t>Persze</a:t>
            </a:r>
            <a:r>
              <a:rPr lang="en-GB" i="1" dirty="0"/>
              <a:t>, </a:t>
            </a:r>
            <a:r>
              <a:rPr lang="en-GB" i="1" dirty="0" err="1"/>
              <a:t>hogyne</a:t>
            </a:r>
            <a:r>
              <a:rPr lang="en-GB" i="1" dirty="0"/>
              <a:t>, </a:t>
            </a:r>
            <a:r>
              <a:rPr lang="en-GB" i="1" dirty="0" err="1"/>
              <a:t>mennék</a:t>
            </a:r>
            <a:r>
              <a:rPr lang="en-GB" i="1" dirty="0"/>
              <a:t>, ha </a:t>
            </a:r>
            <a:r>
              <a:rPr lang="en-GB" i="1" dirty="0" err="1"/>
              <a:t>fiatalabb</a:t>
            </a:r>
            <a:r>
              <a:rPr lang="en-GB" i="1" dirty="0"/>
              <a:t> </a:t>
            </a:r>
            <a:r>
              <a:rPr lang="en-GB" i="1" dirty="0" err="1"/>
              <a:t>lennék</a:t>
            </a:r>
            <a:r>
              <a:rPr lang="en-GB" i="1" dirty="0"/>
              <a:t>.”</a:t>
            </a:r>
          </a:p>
          <a:p>
            <a:endParaRPr lang="en-GB" dirty="0"/>
          </a:p>
        </p:txBody>
      </p:sp>
    </p:spTree>
    <p:extLst>
      <p:ext uri="{BB962C8B-B14F-4D97-AF65-F5344CB8AC3E}">
        <p14:creationId xmlns:p14="http://schemas.microsoft.com/office/powerpoint/2010/main" val="2346300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0702A-3B32-8076-CCC3-AA5C2376AC99}"/>
              </a:ext>
            </a:extLst>
          </p:cNvPr>
          <p:cNvSpPr>
            <a:spLocks noGrp="1"/>
          </p:cNvSpPr>
          <p:nvPr>
            <p:ph type="title"/>
          </p:nvPr>
        </p:nvSpPr>
        <p:spPr>
          <a:xfrm>
            <a:off x="220980" y="138906"/>
            <a:ext cx="11750040" cy="1538288"/>
          </a:xfrm>
        </p:spPr>
        <p:txBody>
          <a:bodyPr/>
          <a:lstStyle/>
          <a:p>
            <a:r>
              <a:rPr lang="en-GB" dirty="0"/>
              <a:t>Projection space of dentists and patients</a:t>
            </a:r>
          </a:p>
        </p:txBody>
      </p:sp>
      <p:sp>
        <p:nvSpPr>
          <p:cNvPr id="3" name="Content Placeholder 2">
            <a:extLst>
              <a:ext uri="{FF2B5EF4-FFF2-40B4-BE49-F238E27FC236}">
                <a16:creationId xmlns:a16="http://schemas.microsoft.com/office/drawing/2014/main" id="{9E11E594-296A-49CF-2EC3-9F161E6EFCE6}"/>
              </a:ext>
            </a:extLst>
          </p:cNvPr>
          <p:cNvSpPr>
            <a:spLocks noGrp="1"/>
          </p:cNvSpPr>
          <p:nvPr>
            <p:ph idx="1"/>
          </p:nvPr>
        </p:nvSpPr>
        <p:spPr>
          <a:xfrm>
            <a:off x="8656320" y="1677194"/>
            <a:ext cx="3017520" cy="4151630"/>
          </a:xfrm>
        </p:spPr>
        <p:txBody>
          <a:bodyPr>
            <a:normAutofit fontScale="85000" lnSpcReduction="10000"/>
          </a:bodyPr>
          <a:lstStyle/>
          <a:p>
            <a:r>
              <a:rPr lang="en-GB" dirty="0"/>
              <a:t>Squares: Mean epistemic networks</a:t>
            </a:r>
          </a:p>
          <a:p>
            <a:r>
              <a:rPr lang="en-GB" dirty="0"/>
              <a:t>Points: Networks of individual participants</a:t>
            </a:r>
          </a:p>
          <a:p>
            <a:r>
              <a:rPr lang="en-GB" dirty="0"/>
              <a:t>Dashed lines: 95% Confidence interval</a:t>
            </a:r>
          </a:p>
          <a:p>
            <a:r>
              <a:rPr lang="en-GB" dirty="0"/>
              <a:t>Red: Dentists</a:t>
            </a:r>
          </a:p>
          <a:p>
            <a:r>
              <a:rPr lang="en-GB" dirty="0"/>
              <a:t>Blue: Patients</a:t>
            </a:r>
          </a:p>
          <a:p>
            <a:r>
              <a:rPr lang="en-GB" dirty="0"/>
              <a:t>Network: Subtracted network of edge weights of mean epistemic networks</a:t>
            </a:r>
          </a:p>
        </p:txBody>
      </p:sp>
      <p:pic>
        <p:nvPicPr>
          <p:cNvPr id="5" name="Content Placeholder 3" descr="A diagram of a network&#10;&#10;AI-generated content may be incorrect.">
            <a:extLst>
              <a:ext uri="{FF2B5EF4-FFF2-40B4-BE49-F238E27FC236}">
                <a16:creationId xmlns:a16="http://schemas.microsoft.com/office/drawing/2014/main" id="{2C998637-66D2-1B54-0FE7-36837D30360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189" t="8318" r="8224" b="6839"/>
          <a:stretch/>
        </p:blipFill>
        <p:spPr bwMode="auto">
          <a:xfrm>
            <a:off x="838200" y="1399839"/>
            <a:ext cx="7036525" cy="54581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22625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3502906C-2247-8EDE-05CD-77B82EDB8201}"/>
              </a:ext>
            </a:extLst>
          </p:cNvPr>
          <p:cNvSpPr>
            <a:spLocks noGrp="1"/>
          </p:cNvSpPr>
          <p:nvPr>
            <p:ph type="pic" idx="1"/>
          </p:nvPr>
        </p:nvSpPr>
        <p:spPr>
          <a:xfrm>
            <a:off x="5306524" y="-36028"/>
            <a:ext cx="6876732" cy="6134735"/>
          </a:xfrm>
        </p:spPr>
        <p:txBody>
          <a:bodyPr/>
          <a:lstStyle/>
          <a:p>
            <a:endParaRPr lang="en-GB"/>
          </a:p>
        </p:txBody>
      </p:sp>
      <p:sp>
        <p:nvSpPr>
          <p:cNvPr id="3" name="Text Placeholder 2">
            <a:extLst>
              <a:ext uri="{FF2B5EF4-FFF2-40B4-BE49-F238E27FC236}">
                <a16:creationId xmlns:a16="http://schemas.microsoft.com/office/drawing/2014/main" id="{CEB65181-C06B-F469-C5FE-049C87DA1A65}"/>
              </a:ext>
            </a:extLst>
          </p:cNvPr>
          <p:cNvSpPr>
            <a:spLocks noGrp="1"/>
          </p:cNvSpPr>
          <p:nvPr>
            <p:ph type="body" sz="half" idx="2"/>
          </p:nvPr>
        </p:nvSpPr>
        <p:spPr/>
        <p:txBody>
          <a:bodyPr>
            <a:normAutofit fontScale="92500" lnSpcReduction="20000"/>
          </a:bodyPr>
          <a:lstStyle/>
          <a:p>
            <a:r>
              <a:rPr lang="en-GB" dirty="0">
                <a:hlinkClick r:id="rId2"/>
              </a:rPr>
              <a:t>https://doi.org/</a:t>
            </a:r>
            <a:r>
              <a:rPr lang="pt-BR" dirty="0">
                <a:hlinkClick r:id="rId2"/>
              </a:rPr>
              <a:t>10.17605/OSF.IO/J8BWZ</a:t>
            </a:r>
            <a:endParaRPr lang="pt-BR" dirty="0"/>
          </a:p>
          <a:p>
            <a:r>
              <a:rPr lang="pt-BR" dirty="0">
                <a:hlinkClick r:id="rId3"/>
              </a:rPr>
              <a:t>https://doi.org/</a:t>
            </a:r>
            <a:r>
              <a:rPr lang="en-GB" b="0" i="0" dirty="0">
                <a:solidFill>
                  <a:srgbClr val="333333"/>
                </a:solidFill>
                <a:effectLst/>
                <a:latin typeface="Open Sans" panose="020B0606030504020204" pitchFamily="34" charset="0"/>
                <a:hlinkClick r:id="rId3"/>
              </a:rPr>
              <a:t>10.17605/OSF.IO/472R6</a:t>
            </a:r>
            <a:endParaRPr lang="pt-BR" dirty="0"/>
          </a:p>
          <a:p>
            <a:r>
              <a:rPr lang="en-GB" dirty="0"/>
              <a:t>Preregistration (detailed research plan)</a:t>
            </a:r>
          </a:p>
          <a:p>
            <a:r>
              <a:rPr lang="en-GB" dirty="0"/>
              <a:t>Data collection tools</a:t>
            </a:r>
          </a:p>
          <a:p>
            <a:r>
              <a:rPr lang="en-GB" dirty="0"/>
              <a:t>Data analysis </a:t>
            </a:r>
          </a:p>
          <a:p>
            <a:r>
              <a:rPr lang="en-GB" dirty="0"/>
              <a:t>Open data!!!</a:t>
            </a:r>
          </a:p>
          <a:p>
            <a:r>
              <a:rPr lang="en-GB" dirty="0"/>
              <a:t>Etc.</a:t>
            </a:r>
          </a:p>
        </p:txBody>
      </p:sp>
      <p:sp>
        <p:nvSpPr>
          <p:cNvPr id="4" name="Title 3">
            <a:extLst>
              <a:ext uri="{FF2B5EF4-FFF2-40B4-BE49-F238E27FC236}">
                <a16:creationId xmlns:a16="http://schemas.microsoft.com/office/drawing/2014/main" id="{E43C93F1-263B-B962-556A-854ADBC6DB62}"/>
              </a:ext>
            </a:extLst>
          </p:cNvPr>
          <p:cNvSpPr>
            <a:spLocks noGrp="1"/>
          </p:cNvSpPr>
          <p:nvPr>
            <p:ph type="title"/>
          </p:nvPr>
        </p:nvSpPr>
        <p:spPr/>
        <p:txBody>
          <a:bodyPr>
            <a:normAutofit fontScale="90000"/>
          </a:bodyPr>
          <a:lstStyle/>
          <a:p>
            <a:r>
              <a:rPr lang="en-GB" dirty="0"/>
              <a:t>Repositories of my projects</a:t>
            </a:r>
          </a:p>
        </p:txBody>
      </p:sp>
      <p:pic>
        <p:nvPicPr>
          <p:cNvPr id="5" name="Picture 4">
            <a:extLst>
              <a:ext uri="{FF2B5EF4-FFF2-40B4-BE49-F238E27FC236}">
                <a16:creationId xmlns:a16="http://schemas.microsoft.com/office/drawing/2014/main" id="{81BF378B-8F89-149D-0098-4AC329D03BFD}"/>
              </a:ext>
            </a:extLst>
          </p:cNvPr>
          <p:cNvPicPr>
            <a:picLocks noChangeAspect="1"/>
          </p:cNvPicPr>
          <p:nvPr/>
        </p:nvPicPr>
        <p:blipFill rotWithShape="1">
          <a:blip r:embed="rId4"/>
          <a:srcRect l="11408" t="14370" r="51878" b="19332"/>
          <a:stretch/>
        </p:blipFill>
        <p:spPr>
          <a:xfrm>
            <a:off x="5315268" y="148757"/>
            <a:ext cx="5711253" cy="5801193"/>
          </a:xfrm>
          <a:prstGeom prst="rect">
            <a:avLst/>
          </a:prstGeom>
          <a:noFill/>
          <a:ln cap="flat">
            <a:noFill/>
          </a:ln>
        </p:spPr>
      </p:pic>
      <p:pic>
        <p:nvPicPr>
          <p:cNvPr id="6" name="Picture 5">
            <a:extLst>
              <a:ext uri="{FF2B5EF4-FFF2-40B4-BE49-F238E27FC236}">
                <a16:creationId xmlns:a16="http://schemas.microsoft.com/office/drawing/2014/main" id="{705C5116-C1BA-6928-3829-E42C85D7137E}"/>
              </a:ext>
            </a:extLst>
          </p:cNvPr>
          <p:cNvPicPr>
            <a:picLocks noChangeAspect="1"/>
          </p:cNvPicPr>
          <p:nvPr/>
        </p:nvPicPr>
        <p:blipFill>
          <a:blip r:embed="rId5"/>
          <a:srcRect l="3998" t="11341" r="68316" b="16119"/>
          <a:stretch/>
        </p:blipFill>
        <p:spPr>
          <a:xfrm>
            <a:off x="137092" y="1808163"/>
            <a:ext cx="848360" cy="853941"/>
          </a:xfrm>
          <a:prstGeom prst="rect">
            <a:avLst/>
          </a:prstGeom>
          <a:noFill/>
          <a:ln cap="flat">
            <a:noFill/>
          </a:ln>
        </p:spPr>
      </p:pic>
      <p:pic>
        <p:nvPicPr>
          <p:cNvPr id="8" name="Picture 7">
            <a:extLst>
              <a:ext uri="{FF2B5EF4-FFF2-40B4-BE49-F238E27FC236}">
                <a16:creationId xmlns:a16="http://schemas.microsoft.com/office/drawing/2014/main" id="{518F6C14-3674-3812-8827-29ECCC0E9258}"/>
              </a:ext>
            </a:extLst>
          </p:cNvPr>
          <p:cNvPicPr>
            <a:picLocks noChangeAspect="1"/>
          </p:cNvPicPr>
          <p:nvPr/>
        </p:nvPicPr>
        <p:blipFill>
          <a:blip r:embed="rId6"/>
          <a:stretch>
            <a:fillRect/>
          </a:stretch>
        </p:blipFill>
        <p:spPr>
          <a:xfrm>
            <a:off x="11067131" y="1808163"/>
            <a:ext cx="987777" cy="983778"/>
          </a:xfrm>
          <a:prstGeom prst="rect">
            <a:avLst/>
          </a:prstGeom>
        </p:spPr>
      </p:pic>
    </p:spTree>
    <p:extLst>
      <p:ext uri="{BB962C8B-B14F-4D97-AF65-F5344CB8AC3E}">
        <p14:creationId xmlns:p14="http://schemas.microsoft.com/office/powerpoint/2010/main" val="1822652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943AA-EBE0-4836-1307-3B03655444BD}"/>
              </a:ext>
            </a:extLst>
          </p:cNvPr>
          <p:cNvSpPr>
            <a:spLocks noGrp="1"/>
          </p:cNvSpPr>
          <p:nvPr>
            <p:ph type="title"/>
          </p:nvPr>
        </p:nvSpPr>
        <p:spPr/>
        <p:txBody>
          <a:bodyPr>
            <a:normAutofit fontScale="90000"/>
          </a:bodyPr>
          <a:lstStyle/>
          <a:p>
            <a:r>
              <a:rPr lang="hu-HU" dirty="0"/>
              <a:t>Output: </a:t>
            </a:r>
            <a:r>
              <a:rPr lang="hu-HU" dirty="0" err="1"/>
              <a:t>Conference</a:t>
            </a:r>
            <a:r>
              <a:rPr lang="hu-HU" dirty="0"/>
              <a:t> </a:t>
            </a:r>
            <a:r>
              <a:rPr lang="hu-HU" dirty="0" err="1"/>
              <a:t>presentation</a:t>
            </a:r>
            <a:r>
              <a:rPr lang="en-GB" dirty="0"/>
              <a:t> about ENA in empirical bioethics</a:t>
            </a:r>
            <a:r>
              <a:rPr lang="hu-HU" dirty="0"/>
              <a:t> </a:t>
            </a:r>
            <a:r>
              <a:rPr lang="hu-HU" dirty="0" err="1"/>
              <a:t>with</a:t>
            </a:r>
            <a:r>
              <a:rPr lang="hu-HU" dirty="0"/>
              <a:t> </a:t>
            </a:r>
            <a:r>
              <a:rPr lang="hu-HU" dirty="0" err="1"/>
              <a:t>preliminary</a:t>
            </a:r>
            <a:r>
              <a:rPr lang="hu-HU" dirty="0"/>
              <a:t> </a:t>
            </a:r>
            <a:r>
              <a:rPr lang="hu-HU" dirty="0" err="1"/>
              <a:t>data</a:t>
            </a:r>
            <a:endParaRPr lang="en-US" dirty="0"/>
          </a:p>
        </p:txBody>
      </p:sp>
      <p:sp>
        <p:nvSpPr>
          <p:cNvPr id="3" name="Content Placeholder 2">
            <a:extLst>
              <a:ext uri="{FF2B5EF4-FFF2-40B4-BE49-F238E27FC236}">
                <a16:creationId xmlns:a16="http://schemas.microsoft.com/office/drawing/2014/main" id="{8EF008C2-4A0D-446A-CD36-6B1818E3DDB7}"/>
              </a:ext>
            </a:extLst>
          </p:cNvPr>
          <p:cNvSpPr>
            <a:spLocks noGrp="1"/>
          </p:cNvSpPr>
          <p:nvPr>
            <p:ph idx="1"/>
          </p:nvPr>
        </p:nvSpPr>
        <p:spPr>
          <a:xfrm>
            <a:off x="838200" y="1886586"/>
            <a:ext cx="10515600" cy="4124324"/>
          </a:xfrm>
        </p:spPr>
        <p:txBody>
          <a:bodyPr/>
          <a:lstStyle/>
          <a:p>
            <a:r>
              <a:rPr lang="hu-HU" sz="1800" b="0" i="0" u="none" strike="noStrike" baseline="0" dirty="0" err="1">
                <a:solidFill>
                  <a:srgbClr val="000000"/>
                </a:solidFill>
                <a:latin typeface="Times New Roman" panose="02020603050405020304" pitchFamily="18" charset="0"/>
              </a:rPr>
              <a:t>Ko</a:t>
            </a:r>
            <a:r>
              <a:rPr lang="en-US" sz="1800" b="0" i="0" u="none" strike="noStrike" baseline="0" dirty="0" err="1">
                <a:solidFill>
                  <a:srgbClr val="000000"/>
                </a:solidFill>
                <a:latin typeface="Times New Roman" panose="02020603050405020304" pitchFamily="18" charset="0"/>
              </a:rPr>
              <a:t>vács</a:t>
            </a:r>
            <a:r>
              <a:rPr lang="en-US" sz="1800" b="0" i="0" u="none" strike="noStrike" baseline="0" dirty="0">
                <a:solidFill>
                  <a:srgbClr val="000000"/>
                </a:solidFill>
                <a:latin typeface="Times New Roman" panose="02020603050405020304" pitchFamily="18" charset="0"/>
              </a:rPr>
              <a:t>, S. D. (2024, September 12-14) </a:t>
            </a:r>
            <a:r>
              <a:rPr lang="en-US" sz="1800" b="0" i="1" u="none" strike="noStrike" baseline="0" dirty="0">
                <a:solidFill>
                  <a:srgbClr val="000000"/>
                </a:solidFill>
                <a:latin typeface="Times New Roman" panose="02020603050405020304" pitchFamily="18" charset="0"/>
              </a:rPr>
              <a:t>Pioneering a Novel, Unified, Quantitative- Qualitative Method for Heightened Rigor in Bioethical Dilemmas </a:t>
            </a:r>
            <a:r>
              <a:rPr lang="en-US" sz="1800" b="0" i="0" u="none" strike="noStrike" baseline="0" dirty="0">
                <a:solidFill>
                  <a:srgbClr val="000000"/>
                </a:solidFill>
                <a:latin typeface="Times New Roman" panose="02020603050405020304" pitchFamily="18" charset="0"/>
              </a:rPr>
              <a:t>[Conference presentation]. EACME (European Association of </a:t>
            </a:r>
            <a:r>
              <a:rPr lang="en-US" sz="1800" b="0" i="0" u="none" strike="noStrike" baseline="0" dirty="0" err="1">
                <a:solidFill>
                  <a:srgbClr val="000000"/>
                </a:solidFill>
                <a:latin typeface="Times New Roman" panose="02020603050405020304" pitchFamily="18" charset="0"/>
              </a:rPr>
              <a:t>Centres</a:t>
            </a:r>
            <a:r>
              <a:rPr lang="en-US" sz="1800" b="0" i="0" u="none" strike="noStrike" baseline="0" dirty="0">
                <a:solidFill>
                  <a:srgbClr val="000000"/>
                </a:solidFill>
                <a:latin typeface="Times New Roman" panose="02020603050405020304" pitchFamily="18" charset="0"/>
              </a:rPr>
              <a:t> for Medical Ethics) 2024 annual conference, Halle, Germany.</a:t>
            </a:r>
            <a:endParaRPr lang="en-US" dirty="0"/>
          </a:p>
        </p:txBody>
      </p:sp>
      <p:pic>
        <p:nvPicPr>
          <p:cNvPr id="4" name="Picture 4">
            <a:extLst>
              <a:ext uri="{FF2B5EF4-FFF2-40B4-BE49-F238E27FC236}">
                <a16:creationId xmlns:a16="http://schemas.microsoft.com/office/drawing/2014/main" id="{D58785BA-4B63-61C6-F4E6-0A7EA3B4C932}"/>
              </a:ext>
            </a:extLst>
          </p:cNvPr>
          <p:cNvPicPr>
            <a:picLocks noChangeAspect="1"/>
          </p:cNvPicPr>
          <p:nvPr/>
        </p:nvPicPr>
        <p:blipFill>
          <a:blip r:embed="rId2"/>
          <a:stretch>
            <a:fillRect/>
          </a:stretch>
        </p:blipFill>
        <p:spPr>
          <a:xfrm>
            <a:off x="722811" y="2975668"/>
            <a:ext cx="10515600" cy="1245119"/>
          </a:xfrm>
          <a:prstGeom prst="rect">
            <a:avLst/>
          </a:prstGeom>
          <a:noFill/>
          <a:ln cap="flat">
            <a:noFill/>
          </a:ln>
        </p:spPr>
      </p:pic>
    </p:spTree>
    <p:extLst>
      <p:ext uri="{BB962C8B-B14F-4D97-AF65-F5344CB8AC3E}">
        <p14:creationId xmlns:p14="http://schemas.microsoft.com/office/powerpoint/2010/main" val="2828211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449D6-6817-E319-E078-0D01217D57A8}"/>
              </a:ext>
            </a:extLst>
          </p:cNvPr>
          <p:cNvSpPr>
            <a:spLocks noGrp="1"/>
          </p:cNvSpPr>
          <p:nvPr>
            <p:ph type="title"/>
          </p:nvPr>
        </p:nvSpPr>
        <p:spPr/>
        <p:txBody>
          <a:bodyPr/>
          <a:lstStyle/>
          <a:p>
            <a:r>
              <a:rPr lang="hu-HU" dirty="0"/>
              <a:t>Output: </a:t>
            </a:r>
            <a:r>
              <a:rPr lang="hu-HU" dirty="0" err="1"/>
              <a:t>Conference</a:t>
            </a:r>
            <a:r>
              <a:rPr lang="hu-HU" dirty="0"/>
              <a:t> </a:t>
            </a:r>
            <a:r>
              <a:rPr lang="hu-HU" dirty="0" err="1"/>
              <a:t>presenation</a:t>
            </a:r>
            <a:r>
              <a:rPr lang="hu-HU" dirty="0"/>
              <a:t> </a:t>
            </a:r>
            <a:r>
              <a:rPr lang="hu-HU" dirty="0" err="1"/>
              <a:t>with</a:t>
            </a:r>
            <a:r>
              <a:rPr lang="hu-HU" dirty="0"/>
              <a:t> </a:t>
            </a:r>
            <a:r>
              <a:rPr lang="hu-HU" dirty="0" err="1"/>
              <a:t>final</a:t>
            </a:r>
            <a:r>
              <a:rPr lang="hu-HU" dirty="0"/>
              <a:t> </a:t>
            </a:r>
            <a:r>
              <a:rPr lang="hu-HU" dirty="0" err="1"/>
              <a:t>data</a:t>
            </a:r>
            <a:endParaRPr lang="en-US" dirty="0"/>
          </a:p>
        </p:txBody>
      </p:sp>
      <p:sp>
        <p:nvSpPr>
          <p:cNvPr id="3" name="Content Placeholder 2">
            <a:extLst>
              <a:ext uri="{FF2B5EF4-FFF2-40B4-BE49-F238E27FC236}">
                <a16:creationId xmlns:a16="http://schemas.microsoft.com/office/drawing/2014/main" id="{BEA38BD2-5849-5A1B-3BE7-EDC98BFC9028}"/>
              </a:ext>
            </a:extLst>
          </p:cNvPr>
          <p:cNvSpPr>
            <a:spLocks noGrp="1"/>
          </p:cNvSpPr>
          <p:nvPr>
            <p:ph idx="1"/>
          </p:nvPr>
        </p:nvSpPr>
        <p:spPr/>
        <p:txBody>
          <a:bodyPr/>
          <a:lstStyle/>
          <a:p>
            <a:r>
              <a:rPr lang="en-US" sz="1800" b="0" i="0" u="none" strike="noStrike" baseline="0" dirty="0">
                <a:solidFill>
                  <a:srgbClr val="000000"/>
                </a:solidFill>
                <a:latin typeface="Times New Roman" panose="02020603050405020304" pitchFamily="18" charset="0"/>
              </a:rPr>
              <a:t>SD Kovács, </a:t>
            </a:r>
            <a:r>
              <a:rPr lang="en-US" sz="1800" b="0" i="0" u="none" strike="noStrike" baseline="0" dirty="0" err="1">
                <a:solidFill>
                  <a:srgbClr val="000000"/>
                </a:solidFill>
                <a:latin typeface="Times New Roman" panose="02020603050405020304" pitchFamily="18" charset="0"/>
              </a:rPr>
              <a:t>Zörgő</a:t>
            </a:r>
            <a:r>
              <a:rPr lang="en-US" sz="1800" b="0" i="0" u="none" strike="noStrike" baseline="0" dirty="0">
                <a:solidFill>
                  <a:srgbClr val="000000"/>
                </a:solidFill>
                <a:latin typeface="Times New Roman" panose="02020603050405020304" pitchFamily="18" charset="0"/>
              </a:rPr>
              <a:t> S. (2025, August 13-16) </a:t>
            </a:r>
            <a:r>
              <a:rPr lang="en-US" sz="1800" b="0" i="1" u="none" strike="noStrike" baseline="0" dirty="0">
                <a:solidFill>
                  <a:srgbClr val="000000"/>
                </a:solidFill>
                <a:latin typeface="Times New Roman" panose="02020603050405020304" pitchFamily="18" charset="0"/>
              </a:rPr>
              <a:t>The conflict between the respect for patient autonomy and oral health in the narratives of Hungarian dentists and patients </a:t>
            </a:r>
            <a:r>
              <a:rPr lang="en-US" sz="1800" b="0" i="0" u="none" strike="noStrike" baseline="0" dirty="0">
                <a:solidFill>
                  <a:srgbClr val="000000"/>
                </a:solidFill>
                <a:latin typeface="Times New Roman" panose="02020603050405020304" pitchFamily="18" charset="0"/>
              </a:rPr>
              <a:t>[Conference presentation]. 37th ESPMH (European Society for Philosophy and Healthcare) Conference, Manchester, UK.</a:t>
            </a:r>
            <a:endParaRPr lang="en-US" dirty="0"/>
          </a:p>
        </p:txBody>
      </p:sp>
      <p:pic>
        <p:nvPicPr>
          <p:cNvPr id="6" name="Picture 5">
            <a:extLst>
              <a:ext uri="{FF2B5EF4-FFF2-40B4-BE49-F238E27FC236}">
                <a16:creationId xmlns:a16="http://schemas.microsoft.com/office/drawing/2014/main" id="{20F7E004-ECB9-18DE-B606-762840ED2069}"/>
              </a:ext>
            </a:extLst>
          </p:cNvPr>
          <p:cNvPicPr>
            <a:picLocks noChangeAspect="1"/>
          </p:cNvPicPr>
          <p:nvPr/>
        </p:nvPicPr>
        <p:blipFill>
          <a:blip r:embed="rId2"/>
          <a:stretch>
            <a:fillRect/>
          </a:stretch>
        </p:blipFill>
        <p:spPr>
          <a:xfrm>
            <a:off x="418307" y="2645883"/>
            <a:ext cx="11355385" cy="3439005"/>
          </a:xfrm>
          <a:prstGeom prst="rect">
            <a:avLst/>
          </a:prstGeom>
        </p:spPr>
      </p:pic>
    </p:spTree>
    <p:extLst>
      <p:ext uri="{BB962C8B-B14F-4D97-AF65-F5344CB8AC3E}">
        <p14:creationId xmlns:p14="http://schemas.microsoft.com/office/powerpoint/2010/main" val="604598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B5876-07D5-FCFE-21A3-D915B93DA251}"/>
              </a:ext>
            </a:extLst>
          </p:cNvPr>
          <p:cNvSpPr>
            <a:spLocks noGrp="1"/>
          </p:cNvSpPr>
          <p:nvPr>
            <p:ph type="title"/>
          </p:nvPr>
        </p:nvSpPr>
        <p:spPr/>
        <p:txBody>
          <a:bodyPr/>
          <a:lstStyle/>
          <a:p>
            <a:r>
              <a:rPr lang="en-GB" dirty="0"/>
              <a:t>Limitations</a:t>
            </a:r>
          </a:p>
        </p:txBody>
      </p:sp>
      <p:sp>
        <p:nvSpPr>
          <p:cNvPr id="3" name="Content Placeholder 2">
            <a:extLst>
              <a:ext uri="{FF2B5EF4-FFF2-40B4-BE49-F238E27FC236}">
                <a16:creationId xmlns:a16="http://schemas.microsoft.com/office/drawing/2014/main" id="{22837164-907C-73BB-2C26-72AE47BB0E3E}"/>
              </a:ext>
            </a:extLst>
          </p:cNvPr>
          <p:cNvSpPr>
            <a:spLocks noGrp="1"/>
          </p:cNvSpPr>
          <p:nvPr>
            <p:ph idx="1"/>
          </p:nvPr>
        </p:nvSpPr>
        <p:spPr/>
        <p:txBody>
          <a:bodyPr/>
          <a:lstStyle/>
          <a:p>
            <a:r>
              <a:rPr lang="en-GB" dirty="0"/>
              <a:t>The study is explorative and not prescriptive (i.e. what participants report to be ethical should not be accepted as ethical without philosophical evaluation)</a:t>
            </a:r>
          </a:p>
          <a:p>
            <a:r>
              <a:rPr lang="en-GB" dirty="0"/>
              <a:t>The study sample represents the Hungarian context (e.g., in Hungary the vast majority of dental interventions are available “for free” in public care)</a:t>
            </a:r>
          </a:p>
          <a:p>
            <a:r>
              <a:rPr lang="en-GB" dirty="0"/>
              <a:t>Qualitative research: Researcher’s inherent bias when interpreting the data</a:t>
            </a:r>
          </a:p>
          <a:p>
            <a:r>
              <a:rPr lang="en-GB" dirty="0"/>
              <a:t>ENA: Only depicts code PAIRS, not codes in isolation, code triads, code quads, etc.</a:t>
            </a:r>
          </a:p>
          <a:p>
            <a:endParaRPr lang="en-GB" dirty="0"/>
          </a:p>
        </p:txBody>
      </p:sp>
    </p:spTree>
    <p:extLst>
      <p:ext uri="{BB962C8B-B14F-4D97-AF65-F5344CB8AC3E}">
        <p14:creationId xmlns:p14="http://schemas.microsoft.com/office/powerpoint/2010/main" val="4045339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A2F03-3480-14B5-EB05-AB4760962C32}"/>
              </a:ext>
            </a:extLst>
          </p:cNvPr>
          <p:cNvSpPr>
            <a:spLocks noGrp="1"/>
          </p:cNvSpPr>
          <p:nvPr>
            <p:ph type="title"/>
          </p:nvPr>
        </p:nvSpPr>
        <p:spPr/>
        <p:txBody>
          <a:bodyPr>
            <a:normAutofit fontScale="90000"/>
          </a:bodyPr>
          <a:lstStyle/>
          <a:p>
            <a:r>
              <a:rPr lang="en-GB" dirty="0"/>
              <a:t>Patient autonomy in the era of the sustainability crisis</a:t>
            </a:r>
            <a:br>
              <a:rPr lang="en-GB" dirty="0"/>
            </a:br>
            <a:endParaRPr lang="en-GB" dirty="0"/>
          </a:p>
        </p:txBody>
      </p:sp>
      <p:sp>
        <p:nvSpPr>
          <p:cNvPr id="3" name="Content Placeholder 2">
            <a:extLst>
              <a:ext uri="{FF2B5EF4-FFF2-40B4-BE49-F238E27FC236}">
                <a16:creationId xmlns:a16="http://schemas.microsoft.com/office/drawing/2014/main" id="{2C59DA02-A274-07A4-D497-BE7F23CF07DD}"/>
              </a:ext>
            </a:extLst>
          </p:cNvPr>
          <p:cNvSpPr>
            <a:spLocks noGrp="1"/>
          </p:cNvSpPr>
          <p:nvPr>
            <p:ph idx="1"/>
          </p:nvPr>
        </p:nvSpPr>
        <p:spPr/>
        <p:txBody>
          <a:bodyPr>
            <a:normAutofit fontScale="92500" lnSpcReduction="10000"/>
          </a:bodyPr>
          <a:lstStyle/>
          <a:p>
            <a:pPr marL="0" lvl="0" indent="0">
              <a:lnSpc>
                <a:spcPct val="80000"/>
              </a:lnSpc>
              <a:buNone/>
            </a:pPr>
            <a:r>
              <a:rPr lang="hu-HU" sz="3600" dirty="0" err="1"/>
              <a:t>Abstract</a:t>
            </a:r>
            <a:r>
              <a:rPr lang="hu-HU" sz="3600" dirty="0"/>
              <a:t>:</a:t>
            </a:r>
          </a:p>
          <a:p>
            <a:pPr marL="0" lvl="0" indent="0">
              <a:lnSpc>
                <a:spcPct val="80000"/>
              </a:lnSpc>
              <a:buNone/>
            </a:pPr>
            <a:r>
              <a:rPr lang="en-US" sz="2400" i="1" dirty="0">
                <a:latin typeface="Times New Roman" pitchFamily="18"/>
                <a:ea typeface="Calibri" pitchFamily="34"/>
                <a:cs typeface="Times New Roman" pitchFamily="18"/>
              </a:rPr>
              <a:t>In the realm of medical ethics, the foundational principle of respecting patient autonomy holds significant importance, often emerging as a central concern in numerous ethically complex cases, as authorizing medical assistance in dying or healthy limb amputation on patient request. Even though advocates for either alternative regularly utilize prima facie principles to resolve ethical dilemmas, the interplay between these principles is often the core of the theoretical frameworks. As the ramifications of the sustainability crisis become increasingly evident, there is a growing need to integrate awareness for sustainability into medical decision-making, thus reintroducing potential conflict with patient autonomy. The contention of this study is that the </a:t>
            </a:r>
            <a:r>
              <a:rPr lang="en-US" sz="2400" b="1" i="1" u="sng" dirty="0">
                <a:latin typeface="Times New Roman" pitchFamily="18"/>
                <a:ea typeface="Calibri" pitchFamily="34"/>
                <a:cs typeface="Times New Roman" pitchFamily="18"/>
              </a:rPr>
              <a:t>ethical standards established in the 20</a:t>
            </a:r>
            <a:r>
              <a:rPr lang="en-US" sz="2400" b="1" i="1" u="sng" baseline="30000" dirty="0">
                <a:latin typeface="Times New Roman" pitchFamily="18"/>
                <a:ea typeface="Calibri" pitchFamily="34"/>
                <a:cs typeface="Times New Roman" pitchFamily="18"/>
              </a:rPr>
              <a:t>th</a:t>
            </a:r>
            <a:r>
              <a:rPr lang="en-US" sz="2400" b="1" i="1" u="sng" dirty="0">
                <a:latin typeface="Times New Roman" pitchFamily="18"/>
                <a:ea typeface="Calibri" pitchFamily="34"/>
                <a:cs typeface="Times New Roman" pitchFamily="18"/>
              </a:rPr>
              <a:t> century may not adequately address the challenges that have arisen in the 21</a:t>
            </a:r>
            <a:r>
              <a:rPr lang="en-US" sz="2400" b="1" i="1" u="sng" baseline="30000" dirty="0">
                <a:latin typeface="Times New Roman" pitchFamily="18"/>
                <a:ea typeface="Calibri" pitchFamily="34"/>
                <a:cs typeface="Times New Roman" pitchFamily="18"/>
              </a:rPr>
              <a:t>st</a:t>
            </a:r>
            <a:r>
              <a:rPr lang="en-US" sz="2400" b="1" i="1" u="sng" dirty="0">
                <a:latin typeface="Times New Roman" pitchFamily="18"/>
                <a:ea typeface="Calibri" pitchFamily="34"/>
                <a:cs typeface="Times New Roman" pitchFamily="18"/>
              </a:rPr>
              <a:t> century</a:t>
            </a:r>
            <a:r>
              <a:rPr lang="en-US" sz="2400" i="1" dirty="0">
                <a:latin typeface="Times New Roman" pitchFamily="18"/>
                <a:ea typeface="Calibri" pitchFamily="34"/>
                <a:cs typeface="Times New Roman" pitchFamily="18"/>
              </a:rPr>
              <a:t>. The author suggests an advanced perception of patient autonomy that prioritizes fostering patients’ knowledge, self-awareness, and sense of responsibility, going beyond a sole focus on their intrinsic values. </a:t>
            </a:r>
            <a:r>
              <a:rPr lang="en-US" sz="2400" b="1" i="1" u="sng" dirty="0">
                <a:latin typeface="Times New Roman" pitchFamily="18"/>
                <a:ea typeface="Calibri" pitchFamily="34"/>
                <a:cs typeface="Times New Roman" pitchFamily="18"/>
              </a:rPr>
              <a:t>Empowering patients could serve as a tool to align patient autonomy, beneficence, and the aim to reduce resource consumption</a:t>
            </a:r>
            <a:r>
              <a:rPr lang="en-US" sz="2400" i="1" dirty="0">
                <a:latin typeface="Times New Roman" pitchFamily="18"/>
                <a:ea typeface="Calibri" pitchFamily="34"/>
                <a:cs typeface="Times New Roman" pitchFamily="18"/>
              </a:rPr>
              <a:t>.</a:t>
            </a:r>
            <a:endParaRPr lang="hu-HU" sz="2400" i="1" dirty="0">
              <a:latin typeface="Calibri" pitchFamily="34"/>
              <a:ea typeface="Calibri" pitchFamily="34"/>
              <a:cs typeface="Times New Roman" pitchFamily="18"/>
            </a:endParaRPr>
          </a:p>
          <a:p>
            <a:pPr marL="0" indent="0">
              <a:buNone/>
            </a:pPr>
            <a:endParaRPr lang="en-GB" dirty="0"/>
          </a:p>
        </p:txBody>
      </p:sp>
    </p:spTree>
    <p:extLst>
      <p:ext uri="{BB962C8B-B14F-4D97-AF65-F5344CB8AC3E}">
        <p14:creationId xmlns:p14="http://schemas.microsoft.com/office/powerpoint/2010/main" val="24570352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B3456-F966-7C57-B467-0557B8F68F18}"/>
              </a:ext>
            </a:extLst>
          </p:cNvPr>
          <p:cNvSpPr>
            <a:spLocks noGrp="1"/>
          </p:cNvSpPr>
          <p:nvPr>
            <p:ph type="title"/>
          </p:nvPr>
        </p:nvSpPr>
        <p:spPr>
          <a:xfrm>
            <a:off x="838200" y="245268"/>
            <a:ext cx="10515600" cy="1325563"/>
          </a:xfrm>
        </p:spPr>
        <p:txBody>
          <a:bodyPr>
            <a:normAutofit fontScale="90000"/>
          </a:bodyPr>
          <a:lstStyle/>
          <a:p>
            <a:r>
              <a:rPr lang="en-GB" sz="4400" u="sng" dirty="0">
                <a:latin typeface="Aptos"/>
                <a:hlinkClick r:id="rId2">
                  <a:extLst>
                    <a:ext uri="{A12FA001-AC4F-418D-AE19-62706E023703}">
                      <ahyp:hlinkClr xmlns:ahyp="http://schemas.microsoft.com/office/drawing/2018/hyperlinkcolor" val="tx"/>
                    </a:ext>
                  </a:extLst>
                </a:hlinkClick>
              </a:rPr>
              <a:t>Medicine Health Care and Philosophy (IF: 2,2; D1) </a:t>
            </a:r>
            <a:br>
              <a:rPr lang="en-GB" sz="4400" u="sng" dirty="0">
                <a:latin typeface="Aptos"/>
                <a:hlinkClick r:id="rId2">
                  <a:extLst>
                    <a:ext uri="{A12FA001-AC4F-418D-AE19-62706E023703}">
                      <ahyp:hlinkClr xmlns:ahyp="http://schemas.microsoft.com/office/drawing/2018/hyperlinkcolor" val="tx"/>
                    </a:ext>
                  </a:extLst>
                </a:hlinkClick>
              </a:rPr>
            </a:br>
            <a:r>
              <a:rPr lang="en-GB" sz="4400" u="sng" dirty="0">
                <a:latin typeface="Aptos"/>
                <a:hlinkClick r:id="rId2">
                  <a:extLst>
                    <a:ext uri="{A12FA001-AC4F-418D-AE19-62706E023703}">
                      <ahyp:hlinkClr xmlns:ahyp="http://schemas.microsoft.com/office/drawing/2018/hyperlinkcolor" val="tx"/>
                    </a:ext>
                  </a:extLst>
                </a:hlinkClick>
              </a:rPr>
              <a:t>https://doi.org/10.1007/s11019-024-10214-x</a:t>
            </a:r>
            <a:endParaRPr lang="en-GB" dirty="0"/>
          </a:p>
        </p:txBody>
      </p:sp>
      <p:pic>
        <p:nvPicPr>
          <p:cNvPr id="4" name="Picture 4">
            <a:extLst>
              <a:ext uri="{FF2B5EF4-FFF2-40B4-BE49-F238E27FC236}">
                <a16:creationId xmlns:a16="http://schemas.microsoft.com/office/drawing/2014/main" id="{406076DF-7D23-8202-0E40-2E72AEA16CE6}"/>
              </a:ext>
            </a:extLst>
          </p:cNvPr>
          <p:cNvPicPr>
            <a:picLocks noGrp="1" noChangeAspect="1"/>
          </p:cNvPicPr>
          <p:nvPr>
            <p:ph idx="1"/>
          </p:nvPr>
        </p:nvPicPr>
        <p:blipFill>
          <a:blip r:embed="rId3"/>
          <a:srcRect t="20078"/>
          <a:stretch>
            <a:fillRect/>
          </a:stretch>
        </p:blipFill>
        <p:spPr>
          <a:xfrm>
            <a:off x="1077127" y="1825625"/>
            <a:ext cx="10037746" cy="4124325"/>
          </a:xfrm>
          <a:prstGeom prst="rect">
            <a:avLst/>
          </a:prstGeom>
          <a:noFill/>
          <a:ln cap="flat">
            <a:noFill/>
          </a:ln>
        </p:spPr>
      </p:pic>
    </p:spTree>
    <p:extLst>
      <p:ext uri="{BB962C8B-B14F-4D97-AF65-F5344CB8AC3E}">
        <p14:creationId xmlns:p14="http://schemas.microsoft.com/office/powerpoint/2010/main" val="23288805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A82FA-C8B0-9490-0B7B-9B7815C1DC1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8C4F1C3A-AF51-BB97-8DB9-A3ED26875859}"/>
              </a:ext>
            </a:extLst>
          </p:cNvPr>
          <p:cNvSpPr>
            <a:spLocks noGrp="1"/>
          </p:cNvSpPr>
          <p:nvPr>
            <p:ph idx="1"/>
          </p:nvPr>
        </p:nvSpPr>
        <p:spPr/>
        <p:txBody>
          <a:bodyPr/>
          <a:lstStyle/>
          <a:p>
            <a:endParaRPr lang="en-GB"/>
          </a:p>
        </p:txBody>
      </p:sp>
      <p:pic>
        <p:nvPicPr>
          <p:cNvPr id="4" name="Picture 6">
            <a:extLst>
              <a:ext uri="{FF2B5EF4-FFF2-40B4-BE49-F238E27FC236}">
                <a16:creationId xmlns:a16="http://schemas.microsoft.com/office/drawing/2014/main" id="{BE8ECBEE-CDE7-C8D6-E7F8-4ADB9EA19B58}"/>
              </a:ext>
            </a:extLst>
          </p:cNvPr>
          <p:cNvPicPr>
            <a:picLocks noChangeAspect="1"/>
          </p:cNvPicPr>
          <p:nvPr/>
        </p:nvPicPr>
        <p:blipFill>
          <a:blip r:embed="rId2"/>
          <a:stretch>
            <a:fillRect/>
          </a:stretch>
        </p:blipFill>
        <p:spPr>
          <a:xfrm>
            <a:off x="2516106" y="110463"/>
            <a:ext cx="6719334" cy="5839487"/>
          </a:xfrm>
          <a:prstGeom prst="rect">
            <a:avLst/>
          </a:prstGeom>
          <a:noFill/>
          <a:ln cap="flat">
            <a:noFill/>
          </a:ln>
        </p:spPr>
      </p:pic>
      <p:sp>
        <p:nvSpPr>
          <p:cNvPr id="5" name="Oval 3">
            <a:extLst>
              <a:ext uri="{FF2B5EF4-FFF2-40B4-BE49-F238E27FC236}">
                <a16:creationId xmlns:a16="http://schemas.microsoft.com/office/drawing/2014/main" id="{840F4C57-5B17-D910-061B-9080D484ED2E}"/>
              </a:ext>
            </a:extLst>
          </p:cNvPr>
          <p:cNvSpPr/>
          <p:nvPr/>
        </p:nvSpPr>
        <p:spPr>
          <a:xfrm>
            <a:off x="6566470" y="5442240"/>
            <a:ext cx="1238865" cy="383453"/>
          </a:xfrm>
          <a:custGeom>
            <a:avLst/>
            <a:gdLst>
              <a:gd name="f0" fmla="val 21600000"/>
              <a:gd name="f1" fmla="val 10800000"/>
              <a:gd name="f2" fmla="val 5400000"/>
              <a:gd name="f3" fmla="val 180"/>
              <a:gd name="f4" fmla="val w"/>
              <a:gd name="f5" fmla="val h"/>
              <a:gd name="f6" fmla="val ss"/>
              <a:gd name="f7" fmla="val 0"/>
              <a:gd name="f8" fmla="*/ 5419351 1 1725033"/>
              <a:gd name="f9" fmla="+- 0 0 -360"/>
              <a:gd name="f10" fmla="+- 0 0 -180"/>
              <a:gd name="f11" fmla="abs f4"/>
              <a:gd name="f12" fmla="abs f5"/>
              <a:gd name="f13" fmla="abs f6"/>
              <a:gd name="f14" fmla="+- 2700000 f2 0"/>
              <a:gd name="f15" fmla="*/ f9 f1 1"/>
              <a:gd name="f16" fmla="*/ f10 f1 1"/>
              <a:gd name="f17" fmla="?: f11 f4 1"/>
              <a:gd name="f18" fmla="?: f12 f5 1"/>
              <a:gd name="f19" fmla="?: f13 f6 1"/>
              <a:gd name="f20" fmla="+- f14 0 f2"/>
              <a:gd name="f21" fmla="*/ f15 1 f3"/>
              <a:gd name="f22" fmla="*/ f16 1 f3"/>
              <a:gd name="f23" fmla="*/ f17 1 21600"/>
              <a:gd name="f24" fmla="*/ f18 1 21600"/>
              <a:gd name="f25" fmla="*/ 21600 f17 1"/>
              <a:gd name="f26" fmla="*/ 21600 f18 1"/>
              <a:gd name="f27" fmla="+- f20 f2 0"/>
              <a:gd name="f28" fmla="+- f21 0 f2"/>
              <a:gd name="f29" fmla="+- f22 0 f2"/>
              <a:gd name="f30" fmla="min f24 f23"/>
              <a:gd name="f31" fmla="*/ f25 1 f19"/>
              <a:gd name="f32" fmla="*/ f26 1 f19"/>
              <a:gd name="f33" fmla="*/ f27 f8 1"/>
              <a:gd name="f34" fmla="val f31"/>
              <a:gd name="f35" fmla="val f32"/>
              <a:gd name="f36" fmla="*/ f33 1 f1"/>
              <a:gd name="f37" fmla="*/ f7 f30 1"/>
              <a:gd name="f38" fmla="+- f35 0 f7"/>
              <a:gd name="f39" fmla="+- f34 0 f7"/>
              <a:gd name="f40" fmla="+- 0 0 f36"/>
              <a:gd name="f41" fmla="*/ f38 1 2"/>
              <a:gd name="f42" fmla="*/ f39 1 2"/>
              <a:gd name="f43" fmla="+- 0 0 f40"/>
              <a:gd name="f44" fmla="+- f7 f41 0"/>
              <a:gd name="f45" fmla="+- f7 f42 0"/>
              <a:gd name="f46" fmla="*/ f43 f1 1"/>
              <a:gd name="f47" fmla="*/ f42 f30 1"/>
              <a:gd name="f48" fmla="*/ f41 f30 1"/>
              <a:gd name="f49" fmla="*/ f46 1 f8"/>
              <a:gd name="f50" fmla="*/ f44 f30 1"/>
              <a:gd name="f51" fmla="+- f49 0 f2"/>
              <a:gd name="f52" fmla="cos 1 f51"/>
              <a:gd name="f53" fmla="sin 1 f51"/>
              <a:gd name="f54" fmla="+- 0 0 f52"/>
              <a:gd name="f55" fmla="+- 0 0 f53"/>
              <a:gd name="f56" fmla="+- 0 0 f54"/>
              <a:gd name="f57" fmla="+- 0 0 f55"/>
              <a:gd name="f58" fmla="val f56"/>
              <a:gd name="f59" fmla="val f57"/>
              <a:gd name="f60" fmla="*/ f58 f42 1"/>
              <a:gd name="f61" fmla="*/ f59 f41 1"/>
              <a:gd name="f62" fmla="+- f45 0 f60"/>
              <a:gd name="f63" fmla="+- f45 f60 0"/>
              <a:gd name="f64" fmla="+- f44 0 f61"/>
              <a:gd name="f65" fmla="+- f44 f61 0"/>
              <a:gd name="f66" fmla="*/ f62 f30 1"/>
              <a:gd name="f67" fmla="*/ f64 f30 1"/>
              <a:gd name="f68" fmla="*/ f63 f30 1"/>
              <a:gd name="f69" fmla="*/ f65 f30 1"/>
            </a:gdLst>
            <a:ahLst/>
            <a:cxnLst>
              <a:cxn ang="3cd4">
                <a:pos x="hc" y="t"/>
              </a:cxn>
              <a:cxn ang="0">
                <a:pos x="r" y="vc"/>
              </a:cxn>
              <a:cxn ang="cd4">
                <a:pos x="hc" y="b"/>
              </a:cxn>
              <a:cxn ang="cd2">
                <a:pos x="l" y="vc"/>
              </a:cxn>
              <a:cxn ang="f28">
                <a:pos x="f66" y="f67"/>
              </a:cxn>
              <a:cxn ang="f29">
                <a:pos x="f66" y="f69"/>
              </a:cxn>
              <a:cxn ang="f29">
                <a:pos x="f68" y="f69"/>
              </a:cxn>
              <a:cxn ang="f28">
                <a:pos x="f68" y="f67"/>
              </a:cxn>
            </a:cxnLst>
            <a:rect l="f66" t="f67" r="f68" b="f69"/>
            <a:pathLst>
              <a:path>
                <a:moveTo>
                  <a:pt x="f37" y="f50"/>
                </a:moveTo>
                <a:arcTo wR="f47" hR="f48" stAng="f1" swAng="f0"/>
                <a:close/>
              </a:path>
            </a:pathLst>
          </a:custGeom>
          <a:noFill/>
          <a:ln w="19046" cap="flat">
            <a:solidFill>
              <a:srgbClr val="FF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ptos"/>
            </a:endParaRPr>
          </a:p>
        </p:txBody>
      </p:sp>
    </p:spTree>
    <p:extLst>
      <p:ext uri="{BB962C8B-B14F-4D97-AF65-F5344CB8AC3E}">
        <p14:creationId xmlns:p14="http://schemas.microsoft.com/office/powerpoint/2010/main" val="16933286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86E6A-9BDB-CA6D-2B1A-DC28AF0E42D0}"/>
              </a:ext>
            </a:extLst>
          </p:cNvPr>
          <p:cNvSpPr>
            <a:spLocks noGrp="1"/>
          </p:cNvSpPr>
          <p:nvPr>
            <p:ph type="title"/>
          </p:nvPr>
        </p:nvSpPr>
        <p:spPr>
          <a:xfrm>
            <a:off x="838200" y="1188720"/>
            <a:ext cx="10515600" cy="501968"/>
          </a:xfrm>
        </p:spPr>
        <p:txBody>
          <a:bodyPr>
            <a:normAutofit fontScale="90000"/>
          </a:bodyPr>
          <a:lstStyle/>
          <a:p>
            <a:r>
              <a:rPr lang="en-GB" dirty="0"/>
              <a:t>Environmental sustainability in dental care: Exploring current practices and ethical challenges</a:t>
            </a:r>
            <a:br>
              <a:rPr lang="en-GB" dirty="0"/>
            </a:br>
            <a:br>
              <a:rPr lang="en-GB" dirty="0"/>
            </a:br>
            <a:endParaRPr lang="en-GB" dirty="0"/>
          </a:p>
        </p:txBody>
      </p:sp>
      <p:sp>
        <p:nvSpPr>
          <p:cNvPr id="3" name="Content Placeholder 2">
            <a:extLst>
              <a:ext uri="{FF2B5EF4-FFF2-40B4-BE49-F238E27FC236}">
                <a16:creationId xmlns:a16="http://schemas.microsoft.com/office/drawing/2014/main" id="{1C51916C-C6FC-E8E8-7354-AC19C4278088}"/>
              </a:ext>
            </a:extLst>
          </p:cNvPr>
          <p:cNvSpPr>
            <a:spLocks noGrp="1"/>
          </p:cNvSpPr>
          <p:nvPr>
            <p:ph idx="1"/>
          </p:nvPr>
        </p:nvSpPr>
        <p:spPr>
          <a:xfrm>
            <a:off x="838200" y="1825626"/>
            <a:ext cx="10515600" cy="4209414"/>
          </a:xfrm>
        </p:spPr>
        <p:txBody>
          <a:bodyPr>
            <a:normAutofit fontScale="70000" lnSpcReduction="20000"/>
          </a:bodyPr>
          <a:lstStyle/>
          <a:p>
            <a:r>
              <a:rPr lang="en-GB" b="1" dirty="0"/>
              <a:t>RQ1</a:t>
            </a:r>
            <a:r>
              <a:rPr lang="en-GB" dirty="0"/>
              <a:t>: What are the practices of dentists in private and public clinics within the Budapest metropolitan area regarding the adoption of sustainable options? In what ways are dentists’ practices oriented toward:</a:t>
            </a:r>
          </a:p>
          <a:p>
            <a:pPr lvl="1" fontAlgn="base"/>
            <a:r>
              <a:rPr lang="en-GB" dirty="0"/>
              <a:t>Reducing waste disposal?</a:t>
            </a:r>
          </a:p>
          <a:p>
            <a:pPr lvl="1" fontAlgn="base"/>
            <a:r>
              <a:rPr lang="en-GB" dirty="0"/>
              <a:t>Applying a preventive approach when treating patients?</a:t>
            </a:r>
          </a:p>
          <a:p>
            <a:pPr lvl="1" fontAlgn="base"/>
            <a:r>
              <a:rPr lang="en-GB" dirty="0"/>
              <a:t>Applying digital technologies in their practices?</a:t>
            </a:r>
          </a:p>
          <a:p>
            <a:r>
              <a:rPr lang="en-GB" b="1" dirty="0"/>
              <a:t>RQ2</a:t>
            </a:r>
            <a:r>
              <a:rPr lang="en-GB" dirty="0"/>
              <a:t>: How do dentists in private and public clinics in the Budapest metropolitan area perceive their practices related to sustainable alternatives? Namely, how do dentists perceive their efforts in:</a:t>
            </a:r>
          </a:p>
          <a:p>
            <a:pPr lvl="1" fontAlgn="base"/>
            <a:r>
              <a:rPr lang="en-GB" dirty="0"/>
              <a:t>Reducing waste disposal in their practices?</a:t>
            </a:r>
          </a:p>
          <a:p>
            <a:pPr lvl="1" fontAlgn="base"/>
            <a:r>
              <a:rPr lang="en-GB" dirty="0"/>
              <a:t>Applying a preventive approach when treating patients?</a:t>
            </a:r>
          </a:p>
          <a:p>
            <a:pPr lvl="1" fontAlgn="base"/>
            <a:r>
              <a:rPr lang="en-GB" dirty="0"/>
              <a:t>Applying digital technologies in their practices?</a:t>
            </a:r>
          </a:p>
          <a:p>
            <a:r>
              <a:rPr lang="en-GB" b="1" dirty="0"/>
              <a:t>RQ3: </a:t>
            </a:r>
            <a:r>
              <a:rPr lang="en-GB" dirty="0"/>
              <a:t>What barriers do dentists in private and public clinics in the Budapest metropolitan area report as influencing their decisions to adopt more sustainable practices? How do dentists describe the challenges of:</a:t>
            </a:r>
          </a:p>
          <a:p>
            <a:pPr lvl="1" fontAlgn="base"/>
            <a:r>
              <a:rPr lang="en-GB" dirty="0"/>
              <a:t>Reducing waste disposal?</a:t>
            </a:r>
          </a:p>
          <a:p>
            <a:pPr lvl="1" fontAlgn="base"/>
            <a:r>
              <a:rPr lang="en-GB" dirty="0"/>
              <a:t>Applying a preventive approach when treating patients?</a:t>
            </a:r>
          </a:p>
          <a:p>
            <a:pPr lvl="1" fontAlgn="base"/>
            <a:r>
              <a:rPr lang="en-GB" dirty="0"/>
              <a:t>Applying digital technologies in their practices?</a:t>
            </a:r>
          </a:p>
          <a:p>
            <a:endParaRPr lang="en-GB" dirty="0"/>
          </a:p>
        </p:txBody>
      </p:sp>
    </p:spTree>
    <p:extLst>
      <p:ext uri="{BB962C8B-B14F-4D97-AF65-F5344CB8AC3E}">
        <p14:creationId xmlns:p14="http://schemas.microsoft.com/office/powerpoint/2010/main" val="856713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1C904-C08A-A86C-56A4-983CD2A2ABF8}"/>
              </a:ext>
            </a:extLst>
          </p:cNvPr>
          <p:cNvSpPr>
            <a:spLocks noGrp="1"/>
          </p:cNvSpPr>
          <p:nvPr>
            <p:ph type="title"/>
          </p:nvPr>
        </p:nvSpPr>
        <p:spPr/>
        <p:txBody>
          <a:bodyPr/>
          <a:lstStyle/>
          <a:p>
            <a:r>
              <a:rPr lang="en-GB" dirty="0"/>
              <a:t>Sampling and data collection</a:t>
            </a:r>
          </a:p>
        </p:txBody>
      </p:sp>
      <p:sp>
        <p:nvSpPr>
          <p:cNvPr id="3" name="Content Placeholder 2">
            <a:extLst>
              <a:ext uri="{FF2B5EF4-FFF2-40B4-BE49-F238E27FC236}">
                <a16:creationId xmlns:a16="http://schemas.microsoft.com/office/drawing/2014/main" id="{8D99087F-E92B-B1E9-37F2-D4666D32CA8E}"/>
              </a:ext>
            </a:extLst>
          </p:cNvPr>
          <p:cNvSpPr>
            <a:spLocks noGrp="1"/>
          </p:cNvSpPr>
          <p:nvPr>
            <p:ph idx="1"/>
          </p:nvPr>
        </p:nvSpPr>
        <p:spPr/>
        <p:txBody>
          <a:bodyPr/>
          <a:lstStyle/>
          <a:p>
            <a:r>
              <a:rPr lang="en-GB" dirty="0"/>
              <a:t>Dentists in the Budapest metropolitan area (n=16)</a:t>
            </a:r>
          </a:p>
          <a:p>
            <a:r>
              <a:rPr lang="en-GB" dirty="0"/>
              <a:t>Quotas: Sex, Clinic’s funding (i.e. public or private)</a:t>
            </a:r>
          </a:p>
          <a:p>
            <a:r>
              <a:rPr lang="en-GB" dirty="0"/>
              <a:t>Data collections tools</a:t>
            </a:r>
          </a:p>
          <a:p>
            <a:pPr lvl="1"/>
            <a:r>
              <a:rPr lang="en-GB" u="sng" dirty="0"/>
              <a:t>Structured observations </a:t>
            </a:r>
            <a:r>
              <a:rPr lang="en-GB" dirty="0"/>
              <a:t>on material use, preventive approach, digital technologies (4 patient treatments per dentist)</a:t>
            </a:r>
          </a:p>
          <a:p>
            <a:pPr lvl="1"/>
            <a:r>
              <a:rPr lang="en-GB" u="sng" dirty="0"/>
              <a:t>Structured interviews</a:t>
            </a:r>
            <a:r>
              <a:rPr lang="en-GB" dirty="0"/>
              <a:t> self-perceived advancement and limitations in sustainable material, preventive approach, digital technologies</a:t>
            </a:r>
          </a:p>
          <a:p>
            <a:pPr lvl="1"/>
            <a:r>
              <a:rPr lang="en-GB" dirty="0"/>
              <a:t>Sociodemographic survey</a:t>
            </a:r>
          </a:p>
        </p:txBody>
      </p:sp>
    </p:spTree>
    <p:extLst>
      <p:ext uri="{BB962C8B-B14F-4D97-AF65-F5344CB8AC3E}">
        <p14:creationId xmlns:p14="http://schemas.microsoft.com/office/powerpoint/2010/main" val="36390501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947A6-79CA-7403-A523-54DA4C18EE31}"/>
              </a:ext>
            </a:extLst>
          </p:cNvPr>
          <p:cNvSpPr>
            <a:spLocks noGrp="1"/>
          </p:cNvSpPr>
          <p:nvPr>
            <p:ph type="title"/>
          </p:nvPr>
        </p:nvSpPr>
        <p:spPr/>
        <p:txBody>
          <a:bodyPr/>
          <a:lstStyle/>
          <a:p>
            <a:endParaRPr lang="en-GB" dirty="0"/>
          </a:p>
        </p:txBody>
      </p:sp>
      <p:sp>
        <p:nvSpPr>
          <p:cNvPr id="3" name="Content Placeholder 2">
            <a:extLst>
              <a:ext uri="{FF2B5EF4-FFF2-40B4-BE49-F238E27FC236}">
                <a16:creationId xmlns:a16="http://schemas.microsoft.com/office/drawing/2014/main" id="{909EBA37-2EB0-7024-AE19-1047BBFBB07D}"/>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4F6F3659-B253-912C-5C9E-D49B1CB56B27}"/>
              </a:ext>
            </a:extLst>
          </p:cNvPr>
          <p:cNvPicPr>
            <a:picLocks noChangeAspect="1"/>
          </p:cNvPicPr>
          <p:nvPr/>
        </p:nvPicPr>
        <p:blipFill>
          <a:blip r:embed="rId2"/>
          <a:stretch>
            <a:fillRect/>
          </a:stretch>
        </p:blipFill>
        <p:spPr>
          <a:xfrm>
            <a:off x="0" y="65536"/>
            <a:ext cx="12192000" cy="6726927"/>
          </a:xfrm>
          <a:prstGeom prst="rect">
            <a:avLst/>
          </a:prstGeom>
        </p:spPr>
      </p:pic>
    </p:spTree>
    <p:extLst>
      <p:ext uri="{BB962C8B-B14F-4D97-AF65-F5344CB8AC3E}">
        <p14:creationId xmlns:p14="http://schemas.microsoft.com/office/powerpoint/2010/main" val="39745162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0AD57-F516-B746-EEFF-DE07A0F78111}"/>
              </a:ext>
            </a:extLst>
          </p:cNvPr>
          <p:cNvSpPr>
            <a:spLocks noGrp="1"/>
          </p:cNvSpPr>
          <p:nvPr>
            <p:ph type="title"/>
          </p:nvPr>
        </p:nvSpPr>
        <p:spPr/>
        <p:txBody>
          <a:bodyPr/>
          <a:lstStyle/>
          <a:p>
            <a:r>
              <a:rPr lang="en-GB" dirty="0"/>
              <a:t>Data analysis</a:t>
            </a:r>
          </a:p>
        </p:txBody>
      </p:sp>
      <p:sp>
        <p:nvSpPr>
          <p:cNvPr id="3" name="Content Placeholder 2">
            <a:extLst>
              <a:ext uri="{FF2B5EF4-FFF2-40B4-BE49-F238E27FC236}">
                <a16:creationId xmlns:a16="http://schemas.microsoft.com/office/drawing/2014/main" id="{71CDF074-1FA4-F39E-17B5-127E7E396F47}"/>
              </a:ext>
            </a:extLst>
          </p:cNvPr>
          <p:cNvSpPr>
            <a:spLocks noGrp="1"/>
          </p:cNvSpPr>
          <p:nvPr>
            <p:ph idx="1"/>
          </p:nvPr>
        </p:nvSpPr>
        <p:spPr/>
        <p:txBody>
          <a:bodyPr/>
          <a:lstStyle/>
          <a:p>
            <a:r>
              <a:rPr lang="en-GB" u="sng" dirty="0"/>
              <a:t>Practices</a:t>
            </a:r>
            <a:r>
              <a:rPr lang="en-GB" dirty="0"/>
              <a:t>: Observations -&gt; Summary statistics / Sustainability scores</a:t>
            </a:r>
          </a:p>
          <a:p>
            <a:r>
              <a:rPr lang="en-GB" u="sng" dirty="0"/>
              <a:t>Self-perception</a:t>
            </a:r>
            <a:r>
              <a:rPr lang="en-GB" dirty="0"/>
              <a:t> on implementing sustainable practices: Coding interview answers on a scale -&gt; Comparing to sustainability scores</a:t>
            </a:r>
          </a:p>
          <a:p>
            <a:r>
              <a:rPr lang="en-GB" u="sng" dirty="0"/>
              <a:t>Limitations</a:t>
            </a:r>
            <a:r>
              <a:rPr lang="en-GB" dirty="0"/>
              <a:t> of implementing sustainable practices: Inductive code development by two raters, Triangulation, Establishing a common codebook, Deductively coding dataset, </a:t>
            </a:r>
            <a:r>
              <a:rPr lang="en-GB" b="1" dirty="0"/>
              <a:t>Qualitative Network Approach </a:t>
            </a:r>
            <a:r>
              <a:rPr lang="en-GB" dirty="0"/>
              <a:t>(network visualization of code co-occurrences by their relationship type [causal, structural, etc.], NOT frequency)</a:t>
            </a:r>
            <a:endParaRPr lang="en-GB" b="1" dirty="0"/>
          </a:p>
        </p:txBody>
      </p:sp>
    </p:spTree>
    <p:extLst>
      <p:ext uri="{BB962C8B-B14F-4D97-AF65-F5344CB8AC3E}">
        <p14:creationId xmlns:p14="http://schemas.microsoft.com/office/powerpoint/2010/main" val="1423468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dirty="0" err="1"/>
              <a:t>Definitions</a:t>
            </a:r>
            <a:r>
              <a:rPr lang="hu-HU" dirty="0"/>
              <a:t>: </a:t>
            </a:r>
            <a:r>
              <a:rPr lang="hu-HU" dirty="0" err="1"/>
              <a:t>Autonomy</a:t>
            </a:r>
            <a:r>
              <a:rPr lang="hu-HU" dirty="0"/>
              <a:t> and </a:t>
            </a:r>
            <a:r>
              <a:rPr lang="hu-HU" dirty="0" err="1"/>
              <a:t>Oral</a:t>
            </a:r>
            <a:r>
              <a:rPr lang="hu-HU" dirty="0"/>
              <a:t> Health</a:t>
            </a:r>
          </a:p>
        </p:txBody>
      </p:sp>
      <p:sp>
        <p:nvSpPr>
          <p:cNvPr id="3" name="Tartalom helye 2"/>
          <p:cNvSpPr>
            <a:spLocks noGrp="1"/>
          </p:cNvSpPr>
          <p:nvPr>
            <p:ph idx="1"/>
          </p:nvPr>
        </p:nvSpPr>
        <p:spPr/>
        <p:txBody>
          <a:bodyPr>
            <a:normAutofit lnSpcReduction="10000"/>
          </a:bodyPr>
          <a:lstStyle/>
          <a:p>
            <a:r>
              <a:rPr lang="en-GB" b="1" dirty="0"/>
              <a:t>Autonomy</a:t>
            </a:r>
            <a:r>
              <a:rPr lang="en-GB" dirty="0"/>
              <a:t>: </a:t>
            </a:r>
            <a:r>
              <a:rPr lang="hu-HU" sz="2400" b="0" dirty="0" err="1"/>
              <a:t>Ability</a:t>
            </a:r>
            <a:r>
              <a:rPr lang="hu-HU" sz="2400" b="0" dirty="0"/>
              <a:t> </a:t>
            </a:r>
            <a:r>
              <a:rPr lang="hu-HU" sz="2400" b="0" dirty="0" err="1"/>
              <a:t>to</a:t>
            </a:r>
            <a:r>
              <a:rPr lang="hu-HU" sz="2400" b="0" dirty="0"/>
              <a:t> </a:t>
            </a:r>
            <a:r>
              <a:rPr lang="hu-HU" sz="2400" b="0" dirty="0" err="1"/>
              <a:t>consider</a:t>
            </a:r>
            <a:r>
              <a:rPr lang="hu-HU" sz="2400" b="0" dirty="0"/>
              <a:t> </a:t>
            </a:r>
            <a:r>
              <a:rPr lang="hu-HU" sz="2400" b="0" dirty="0" err="1"/>
              <a:t>different</a:t>
            </a:r>
            <a:r>
              <a:rPr lang="hu-HU" sz="2400" b="0" dirty="0"/>
              <a:t> </a:t>
            </a:r>
            <a:r>
              <a:rPr lang="hu-HU" sz="2400" b="0" dirty="0" err="1"/>
              <a:t>alternatives</a:t>
            </a:r>
            <a:r>
              <a:rPr lang="hu-HU" sz="2400" b="0" dirty="0"/>
              <a:t> and </a:t>
            </a:r>
            <a:r>
              <a:rPr lang="hu-HU" sz="2400" b="0" dirty="0" err="1"/>
              <a:t>act</a:t>
            </a:r>
            <a:r>
              <a:rPr lang="hu-HU" sz="2400" b="0" dirty="0"/>
              <a:t> </a:t>
            </a:r>
            <a:r>
              <a:rPr lang="hu-HU" sz="2400" b="0" dirty="0" err="1"/>
              <a:t>according</a:t>
            </a:r>
            <a:r>
              <a:rPr lang="hu-HU" sz="2400" b="0" dirty="0"/>
              <a:t> </a:t>
            </a:r>
            <a:r>
              <a:rPr lang="hu-HU" sz="2400" b="0" dirty="0" err="1"/>
              <a:t>to</a:t>
            </a:r>
            <a:r>
              <a:rPr lang="hu-HU" sz="2400" b="0" dirty="0"/>
              <a:t> </a:t>
            </a:r>
            <a:r>
              <a:rPr lang="hu-HU" sz="2400" b="0" dirty="0" err="1"/>
              <a:t>the</a:t>
            </a:r>
            <a:r>
              <a:rPr lang="hu-HU" sz="2400" b="0" dirty="0"/>
              <a:t> </a:t>
            </a:r>
            <a:r>
              <a:rPr lang="hu-HU" sz="2400" b="0" dirty="0" err="1"/>
              <a:t>chosen</a:t>
            </a:r>
            <a:r>
              <a:rPr lang="hu-HU" sz="2400" b="0" dirty="0"/>
              <a:t> </a:t>
            </a:r>
            <a:r>
              <a:rPr lang="hu-HU" sz="2400" b="0" dirty="0" err="1"/>
              <a:t>alternative</a:t>
            </a:r>
            <a:r>
              <a:rPr lang="hu-HU" sz="2400" b="0" dirty="0"/>
              <a:t>.</a:t>
            </a:r>
            <a:endParaRPr lang="en-GB" sz="2400" b="0" dirty="0"/>
          </a:p>
          <a:p>
            <a:r>
              <a:rPr lang="hu-HU" b="1" dirty="0" err="1"/>
              <a:t>Oral</a:t>
            </a:r>
            <a:r>
              <a:rPr lang="hu-HU" b="1" dirty="0"/>
              <a:t> </a:t>
            </a:r>
            <a:r>
              <a:rPr lang="hu-HU" b="1" dirty="0" err="1"/>
              <a:t>health</a:t>
            </a:r>
            <a:r>
              <a:rPr lang="en-GB" dirty="0"/>
              <a:t>: </a:t>
            </a:r>
            <a:r>
              <a:rPr lang="hu-HU" sz="2400" dirty="0"/>
              <a:t>„</a:t>
            </a:r>
            <a:r>
              <a:rPr lang="en-US" sz="2400" dirty="0"/>
              <a:t>Oral health is multi-faceted and includes the ability to speak, smile, smell, taste, touch, chew, swallow and convey a range of emotions through facial expressions with confidence and without pain, discomfort and disease of the craniofacial complex (head, face, and oral cavity).</a:t>
            </a:r>
            <a:r>
              <a:rPr lang="hu-HU" sz="2400" dirty="0"/>
              <a:t>”</a:t>
            </a:r>
            <a:br>
              <a:rPr lang="hu-HU" sz="2400" dirty="0"/>
            </a:br>
            <a:r>
              <a:rPr lang="hu-HU" sz="2400" dirty="0"/>
              <a:t>(FDI)</a:t>
            </a:r>
            <a:endParaRPr lang="en-GB" sz="2400" dirty="0"/>
          </a:p>
          <a:p>
            <a:endParaRPr lang="en-GB" dirty="0"/>
          </a:p>
          <a:p>
            <a:pPr marL="0" indent="0">
              <a:buNone/>
            </a:pPr>
            <a:endParaRPr lang="en-GB" dirty="0"/>
          </a:p>
          <a:p>
            <a:pPr marL="0" indent="0">
              <a:buNone/>
            </a:pPr>
            <a:r>
              <a:rPr lang="en-US" sz="900" b="0" dirty="0"/>
              <a:t>Kovács J. 2006. A modern </a:t>
            </a:r>
            <a:r>
              <a:rPr lang="en-US" sz="900" b="0" dirty="0" err="1"/>
              <a:t>orvosi</a:t>
            </a:r>
            <a:r>
              <a:rPr lang="en-US" sz="900" b="0" dirty="0"/>
              <a:t> </a:t>
            </a:r>
            <a:r>
              <a:rPr lang="en-US" sz="900" b="0" dirty="0" err="1"/>
              <a:t>etika</a:t>
            </a:r>
            <a:r>
              <a:rPr lang="en-US" sz="900" b="0" dirty="0"/>
              <a:t> </a:t>
            </a:r>
            <a:r>
              <a:rPr lang="en-US" sz="900" b="0" dirty="0" err="1"/>
              <a:t>alapjai</a:t>
            </a:r>
            <a:r>
              <a:rPr lang="en-US" sz="900" b="0" dirty="0"/>
              <a:t>. Budapest: </a:t>
            </a:r>
            <a:r>
              <a:rPr lang="en-US" sz="900" b="0" dirty="0" err="1"/>
              <a:t>Medicina</a:t>
            </a:r>
            <a:r>
              <a:rPr lang="en-US" sz="900" b="0" dirty="0"/>
              <a:t> </a:t>
            </a:r>
            <a:r>
              <a:rPr lang="en-US" sz="900" b="0" dirty="0" err="1"/>
              <a:t>Könyvkiadó</a:t>
            </a:r>
            <a:r>
              <a:rPr lang="en-US" sz="900" b="0" dirty="0"/>
              <a:t> </a:t>
            </a:r>
            <a:r>
              <a:rPr lang="en-US" sz="900" b="0" dirty="0" err="1"/>
              <a:t>Zrt</a:t>
            </a:r>
            <a:r>
              <a:rPr lang="hu-HU" sz="900" b="0" dirty="0"/>
              <a:t>.</a:t>
            </a:r>
            <a:endParaRPr lang="en-GB" sz="900" b="0" dirty="0"/>
          </a:p>
          <a:p>
            <a:pPr marL="0" indent="0">
              <a:buNone/>
            </a:pPr>
            <a:r>
              <a:rPr lang="en-US" sz="900" dirty="0"/>
              <a:t>Glick M, Williams DM, Kleinman DV, et al. 2016. A new definition for oral health developed by the FDI World Dental Federation opens the door to a universal definition of oral health. The Journal of the American Dental Association 147:915–917. https://doi.org/10.1016/j.adaj.2016.10.001</a:t>
            </a:r>
          </a:p>
          <a:p>
            <a:pPr marL="0" indent="0">
              <a:buNone/>
            </a:pPr>
            <a:endParaRPr lang="en-GB" sz="2400" b="0" dirty="0"/>
          </a:p>
          <a:p>
            <a:pPr marL="0" indent="0">
              <a:buNone/>
            </a:pPr>
            <a:endParaRPr lang="hu-HU" dirty="0"/>
          </a:p>
          <a:p>
            <a:endParaRPr lang="hu-HU" dirty="0"/>
          </a:p>
        </p:txBody>
      </p:sp>
    </p:spTree>
    <p:extLst>
      <p:ext uri="{BB962C8B-B14F-4D97-AF65-F5344CB8AC3E}">
        <p14:creationId xmlns:p14="http://schemas.microsoft.com/office/powerpoint/2010/main" val="5379853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A83C1-BCCC-7118-4FBE-58A5BB17BB0E}"/>
              </a:ext>
            </a:extLst>
          </p:cNvPr>
          <p:cNvSpPr>
            <a:spLocks noGrp="1"/>
          </p:cNvSpPr>
          <p:nvPr>
            <p:ph type="title"/>
          </p:nvPr>
        </p:nvSpPr>
        <p:spPr/>
        <p:txBody>
          <a:bodyPr/>
          <a:lstStyle/>
          <a:p>
            <a:endParaRPr lang="en-GB"/>
          </a:p>
        </p:txBody>
      </p:sp>
      <p:graphicFrame>
        <p:nvGraphicFramePr>
          <p:cNvPr id="4" name="Content Placeholder 3">
            <a:extLst>
              <a:ext uri="{FF2B5EF4-FFF2-40B4-BE49-F238E27FC236}">
                <a16:creationId xmlns:a16="http://schemas.microsoft.com/office/drawing/2014/main" id="{E7542779-B893-71C6-BFCC-C0CCE2CC8227}"/>
              </a:ext>
            </a:extLst>
          </p:cNvPr>
          <p:cNvGraphicFramePr>
            <a:graphicFrameLocks noGrp="1"/>
          </p:cNvGraphicFramePr>
          <p:nvPr>
            <p:ph idx="1"/>
            <p:extLst>
              <p:ext uri="{D42A27DB-BD31-4B8C-83A1-F6EECF244321}">
                <p14:modId xmlns:p14="http://schemas.microsoft.com/office/powerpoint/2010/main" val="2125980625"/>
              </p:ext>
            </p:extLst>
          </p:nvPr>
        </p:nvGraphicFramePr>
        <p:xfrm>
          <a:off x="38100" y="1875"/>
          <a:ext cx="12153900" cy="6856125"/>
        </p:xfrm>
        <a:graphic>
          <a:graphicData uri="http://schemas.openxmlformats.org/drawingml/2006/table">
            <a:tbl>
              <a:tblPr firstRow="1" firstCol="1" bandRow="1">
                <a:tableStyleId>{5C22544A-7EE6-4342-B048-85BDC9FD1C3A}</a:tableStyleId>
              </a:tblPr>
              <a:tblGrid>
                <a:gridCol w="1561552">
                  <a:extLst>
                    <a:ext uri="{9D8B030D-6E8A-4147-A177-3AD203B41FA5}">
                      <a16:colId xmlns:a16="http://schemas.microsoft.com/office/drawing/2014/main" val="540733229"/>
                    </a:ext>
                  </a:extLst>
                </a:gridCol>
                <a:gridCol w="971876">
                  <a:extLst>
                    <a:ext uri="{9D8B030D-6E8A-4147-A177-3AD203B41FA5}">
                      <a16:colId xmlns:a16="http://schemas.microsoft.com/office/drawing/2014/main" val="3140839926"/>
                    </a:ext>
                  </a:extLst>
                </a:gridCol>
                <a:gridCol w="4488097">
                  <a:extLst>
                    <a:ext uri="{9D8B030D-6E8A-4147-A177-3AD203B41FA5}">
                      <a16:colId xmlns:a16="http://schemas.microsoft.com/office/drawing/2014/main" val="299625456"/>
                    </a:ext>
                  </a:extLst>
                </a:gridCol>
                <a:gridCol w="5132375">
                  <a:extLst>
                    <a:ext uri="{9D8B030D-6E8A-4147-A177-3AD203B41FA5}">
                      <a16:colId xmlns:a16="http://schemas.microsoft.com/office/drawing/2014/main" val="2120964219"/>
                    </a:ext>
                  </a:extLst>
                </a:gridCol>
              </a:tblGrid>
              <a:tr h="345981">
                <a:tc>
                  <a:txBody>
                    <a:bodyPr/>
                    <a:lstStyle/>
                    <a:p>
                      <a:pPr>
                        <a:lnSpc>
                          <a:spcPct val="115000"/>
                        </a:lnSpc>
                        <a:spcAft>
                          <a:spcPts val="800"/>
                        </a:spcAft>
                        <a:buNone/>
                      </a:pPr>
                      <a:r>
                        <a:rPr lang="en-US" sz="800" kern="100">
                          <a:effectLst/>
                        </a:rPr>
                        <a:t>Code name</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Code label</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Definition</a:t>
                      </a:r>
                      <a:endParaRPr lang="en-GB" sz="800" kern="100">
                        <a:effectLst/>
                      </a:endParaRPr>
                    </a:p>
                    <a:p>
                      <a:pPr>
                        <a:lnSpc>
                          <a:spcPct val="115000"/>
                        </a:lnSpc>
                        <a:spcAft>
                          <a:spcPts val="800"/>
                        </a:spcAft>
                        <a:buNone/>
                      </a:pPr>
                      <a:r>
                        <a:rPr lang="en-GB" sz="800" kern="100">
                          <a:effectLst/>
                        </a:rPr>
                        <a:t> </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Example</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1765113768"/>
                  </a:ext>
                </a:extLst>
              </a:tr>
              <a:tr h="337937">
                <a:tc>
                  <a:txBody>
                    <a:bodyPr/>
                    <a:lstStyle/>
                    <a:p>
                      <a:pPr>
                        <a:lnSpc>
                          <a:spcPct val="115000"/>
                        </a:lnSpc>
                        <a:spcAft>
                          <a:spcPts val="800"/>
                        </a:spcAft>
                        <a:buNone/>
                      </a:pPr>
                      <a:r>
                        <a:rPr lang="en-US" sz="800" kern="100" dirty="0">
                          <a:effectLst/>
                        </a:rPr>
                        <a:t>Outdated </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[[Outdated]]</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Sustainable practices from the past that have been phased out </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Dolgoztam régen olyan helyen, ahol üvegpohár volt kitéve a műanyag transzparens pohár helyett, és mindenki hőzöngött, hogy úristen, milyen undorító az egész.</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528932362"/>
                  </a:ext>
                </a:extLst>
              </a:tr>
              <a:tr h="221342">
                <a:tc>
                  <a:txBody>
                    <a:bodyPr/>
                    <a:lstStyle/>
                    <a:p>
                      <a:pPr>
                        <a:lnSpc>
                          <a:spcPct val="115000"/>
                        </a:lnSpc>
                        <a:spcAft>
                          <a:spcPts val="800"/>
                        </a:spcAft>
                        <a:buNone/>
                      </a:pPr>
                      <a:r>
                        <a:rPr lang="en-US" sz="800" kern="100" dirty="0">
                          <a:effectLst/>
                        </a:rPr>
                        <a:t>Cost</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[[Cost]]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Higher cost for the dentist / dental office;</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Hát</a:t>
                      </a:r>
                      <a:r>
                        <a:rPr lang="en-US" sz="800" kern="100" dirty="0">
                          <a:effectLst/>
                        </a:rPr>
                        <a:t> </a:t>
                      </a:r>
                      <a:r>
                        <a:rPr lang="en-US" sz="800" kern="100" dirty="0" err="1">
                          <a:effectLst/>
                        </a:rPr>
                        <a:t>hogyha</a:t>
                      </a:r>
                      <a:r>
                        <a:rPr lang="en-US" sz="800" kern="100" dirty="0">
                          <a:effectLst/>
                        </a:rPr>
                        <a:t> </a:t>
                      </a:r>
                      <a:r>
                        <a:rPr lang="en-US" sz="800" kern="100" dirty="0" err="1">
                          <a:effectLst/>
                        </a:rPr>
                        <a:t>lennének</a:t>
                      </a:r>
                      <a:r>
                        <a:rPr lang="en-US" sz="800" kern="100" dirty="0">
                          <a:effectLst/>
                        </a:rPr>
                        <a:t> </a:t>
                      </a:r>
                      <a:r>
                        <a:rPr lang="en-US" sz="800" kern="100" dirty="0" err="1">
                          <a:effectLst/>
                        </a:rPr>
                        <a:t>olyan</a:t>
                      </a:r>
                      <a:r>
                        <a:rPr lang="en-US" sz="800" kern="100" dirty="0">
                          <a:effectLst/>
                        </a:rPr>
                        <a:t> </a:t>
                      </a:r>
                      <a:r>
                        <a:rPr lang="en-US" sz="800" kern="100" dirty="0" err="1">
                          <a:effectLst/>
                        </a:rPr>
                        <a:t>lehetőségek</a:t>
                      </a:r>
                      <a:r>
                        <a:rPr lang="en-US" sz="800" kern="100" dirty="0">
                          <a:effectLst/>
                        </a:rPr>
                        <a:t>, </a:t>
                      </a:r>
                      <a:r>
                        <a:rPr lang="en-US" sz="800" kern="100" dirty="0" err="1">
                          <a:effectLst/>
                        </a:rPr>
                        <a:t>persze</a:t>
                      </a:r>
                      <a:r>
                        <a:rPr lang="en-US" sz="800" kern="100" dirty="0">
                          <a:effectLst/>
                        </a:rPr>
                        <a:t> </a:t>
                      </a:r>
                      <a:r>
                        <a:rPr lang="en-US" sz="800" kern="100" dirty="0" err="1">
                          <a:effectLst/>
                        </a:rPr>
                        <a:t>megfizethető</a:t>
                      </a:r>
                      <a:r>
                        <a:rPr lang="en-US" sz="800" kern="100" dirty="0">
                          <a:effectLst/>
                        </a:rPr>
                        <a:t> </a:t>
                      </a:r>
                      <a:r>
                        <a:rPr lang="en-US" sz="800" kern="100" dirty="0" err="1">
                          <a:effectLst/>
                        </a:rPr>
                        <a:t>lehetőségek</a:t>
                      </a:r>
                      <a:r>
                        <a:rPr lang="en-US" sz="800" kern="100" dirty="0">
                          <a:effectLst/>
                        </a:rPr>
                        <a:t> </a:t>
                      </a:r>
                      <a:endParaRPr lang="en-GB" sz="800" kern="100" dirty="0">
                        <a:effectLst/>
                      </a:endParaRPr>
                    </a:p>
                  </a:txBody>
                  <a:tcPr marL="6736" marR="6736" marT="0" marB="0"/>
                </a:tc>
                <a:extLst>
                  <a:ext uri="{0D108BD9-81ED-4DB2-BD59-A6C34878D82A}">
                    <a16:rowId xmlns:a16="http://schemas.microsoft.com/office/drawing/2014/main" val="2810121309"/>
                  </a:ext>
                </a:extLst>
              </a:tr>
              <a:tr h="221342">
                <a:tc>
                  <a:txBody>
                    <a:bodyPr/>
                    <a:lstStyle/>
                    <a:p>
                      <a:pPr>
                        <a:lnSpc>
                          <a:spcPct val="115000"/>
                        </a:lnSpc>
                        <a:spcAft>
                          <a:spcPts val="800"/>
                        </a:spcAft>
                        <a:buNone/>
                      </a:pPr>
                      <a:r>
                        <a:rPr lang="en-US" sz="800" kern="100" dirty="0">
                          <a:effectLst/>
                        </a:rPr>
                        <a:t>Financial support</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[[Support]]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Supporting resources for the dentist</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szerintem</a:t>
                      </a:r>
                      <a:r>
                        <a:rPr lang="en-US" sz="800" kern="100" dirty="0">
                          <a:effectLst/>
                        </a:rPr>
                        <a:t> </a:t>
                      </a:r>
                      <a:r>
                        <a:rPr lang="en-US" sz="800" kern="100" dirty="0" err="1">
                          <a:effectLst/>
                        </a:rPr>
                        <a:t>így</a:t>
                      </a:r>
                      <a:r>
                        <a:rPr lang="en-US" sz="800" kern="100" dirty="0">
                          <a:effectLst/>
                        </a:rPr>
                        <a:t> a </a:t>
                      </a:r>
                      <a:r>
                        <a:rPr lang="en-US" sz="800" kern="100" dirty="0" err="1">
                          <a:effectLst/>
                        </a:rPr>
                        <a:t>finanszírozásnak</a:t>
                      </a:r>
                      <a:r>
                        <a:rPr lang="en-US" sz="800" kern="100" dirty="0">
                          <a:effectLst/>
                        </a:rPr>
                        <a:t> is </a:t>
                      </a:r>
                      <a:r>
                        <a:rPr lang="en-US" sz="800" kern="100" dirty="0" err="1">
                          <a:effectLst/>
                        </a:rPr>
                        <a:t>nagy</a:t>
                      </a:r>
                      <a:r>
                        <a:rPr lang="en-US" sz="800" kern="100" dirty="0">
                          <a:effectLst/>
                        </a:rPr>
                        <a:t> </a:t>
                      </a:r>
                      <a:r>
                        <a:rPr lang="en-US" sz="800" kern="100" dirty="0" err="1">
                          <a:effectLst/>
                        </a:rPr>
                        <a:t>szerepe</a:t>
                      </a:r>
                      <a:r>
                        <a:rPr lang="en-US" sz="800" kern="100" dirty="0">
                          <a:effectLst/>
                        </a:rPr>
                        <a:t> van </a:t>
                      </a:r>
                      <a:r>
                        <a:rPr lang="en-US" sz="800" kern="100" dirty="0" err="1">
                          <a:effectLst/>
                        </a:rPr>
                        <a:t>ebben</a:t>
                      </a:r>
                      <a:r>
                        <a:rPr lang="en-US" sz="800" kern="100" dirty="0">
                          <a:effectLst/>
                        </a:rPr>
                        <a:t>, </a:t>
                      </a:r>
                      <a:r>
                        <a:rPr lang="en-US" sz="800" kern="100" dirty="0" err="1">
                          <a:effectLst/>
                        </a:rPr>
                        <a:t>legalábbis</a:t>
                      </a:r>
                      <a:r>
                        <a:rPr lang="en-US" sz="800" kern="100" dirty="0">
                          <a:effectLst/>
                        </a:rPr>
                        <a:t> </a:t>
                      </a:r>
                      <a:r>
                        <a:rPr lang="en-US" sz="800" kern="100" dirty="0" err="1">
                          <a:effectLst/>
                        </a:rPr>
                        <a:t>meglátásom</a:t>
                      </a:r>
                      <a:r>
                        <a:rPr lang="en-US" sz="800" kern="100" dirty="0">
                          <a:effectLst/>
                        </a:rPr>
                        <a:t> </a:t>
                      </a:r>
                      <a:r>
                        <a:rPr lang="en-US" sz="800" kern="100" dirty="0" err="1">
                          <a:effectLst/>
                        </a:rPr>
                        <a:t>szerint</a:t>
                      </a:r>
                      <a:endParaRPr lang="en-GB" sz="800" kern="100" dirty="0">
                        <a:effectLst/>
                      </a:endParaRPr>
                    </a:p>
                  </a:txBody>
                  <a:tcPr marL="6736" marR="6736" marT="0" marB="0"/>
                </a:tc>
                <a:extLst>
                  <a:ext uri="{0D108BD9-81ED-4DB2-BD59-A6C34878D82A}">
                    <a16:rowId xmlns:a16="http://schemas.microsoft.com/office/drawing/2014/main" val="1236650319"/>
                  </a:ext>
                </a:extLst>
              </a:tr>
              <a:tr h="337937">
                <a:tc>
                  <a:txBody>
                    <a:bodyPr/>
                    <a:lstStyle/>
                    <a:p>
                      <a:pPr>
                        <a:lnSpc>
                          <a:spcPct val="115000"/>
                        </a:lnSpc>
                        <a:spcAft>
                          <a:spcPts val="800"/>
                        </a:spcAft>
                        <a:buNone/>
                      </a:pPr>
                      <a:r>
                        <a:rPr lang="en-US" sz="800" kern="100" dirty="0">
                          <a:effectLst/>
                        </a:rPr>
                        <a:t>Patient trust</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[[Trust]]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Sustainable practice depending on the patient’s perception of the service provided by the dentist; Including trust and communication</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csak itt a páciens oldala kérdőjeles még, hogy mennyire néznék a páciensek jó szemmel, hogy a '80-as évekből üvegpohár van kirakva neki.</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1767483599"/>
                  </a:ext>
                </a:extLst>
              </a:tr>
              <a:tr h="223213">
                <a:tc>
                  <a:txBody>
                    <a:bodyPr/>
                    <a:lstStyle/>
                    <a:p>
                      <a:pPr>
                        <a:lnSpc>
                          <a:spcPct val="115000"/>
                        </a:lnSpc>
                        <a:spcAft>
                          <a:spcPts val="800"/>
                        </a:spcAft>
                        <a:buNone/>
                      </a:pPr>
                      <a:r>
                        <a:rPr lang="en-US" sz="800" kern="100" dirty="0">
                          <a:effectLst/>
                        </a:rPr>
                        <a:t>Price</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[[Price]]</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Cost of a dental intervention</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Azt mind be kell építeni, akkor a működési költségeidbe beépül az áraidba</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2381736262"/>
                  </a:ext>
                </a:extLst>
              </a:tr>
              <a:tr h="361979">
                <a:tc>
                  <a:txBody>
                    <a:bodyPr/>
                    <a:lstStyle/>
                    <a:p>
                      <a:pPr>
                        <a:lnSpc>
                          <a:spcPct val="115000"/>
                        </a:lnSpc>
                        <a:spcAft>
                          <a:spcPts val="800"/>
                        </a:spcAft>
                        <a:buNone/>
                      </a:pPr>
                      <a:r>
                        <a:rPr lang="en-US" sz="800" kern="100" dirty="0">
                          <a:effectLst/>
                        </a:rPr>
                        <a:t>Patient motivation</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[[Motivation]]</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Patients’ lack of compliance towards a sustainable practice; Modeling parental behavior; Lack of care for one’s own health</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erre</a:t>
                      </a:r>
                      <a:r>
                        <a:rPr lang="en-US" sz="800" kern="100" dirty="0">
                          <a:effectLst/>
                        </a:rPr>
                        <a:t> </a:t>
                      </a:r>
                      <a:r>
                        <a:rPr lang="en-US" sz="800" kern="100" dirty="0" err="1">
                          <a:effectLst/>
                        </a:rPr>
                        <a:t>figyelünk</a:t>
                      </a:r>
                      <a:r>
                        <a:rPr lang="en-US" sz="800" kern="100" dirty="0">
                          <a:effectLst/>
                        </a:rPr>
                        <a:t>, </a:t>
                      </a:r>
                      <a:r>
                        <a:rPr lang="en-US" sz="800" kern="100" dirty="0" err="1">
                          <a:effectLst/>
                        </a:rPr>
                        <a:t>hogyha</a:t>
                      </a:r>
                      <a:r>
                        <a:rPr lang="en-US" sz="800" kern="100" dirty="0">
                          <a:effectLst/>
                        </a:rPr>
                        <a:t> </a:t>
                      </a:r>
                      <a:r>
                        <a:rPr lang="en-US" sz="800" kern="100" dirty="0" err="1">
                          <a:effectLst/>
                        </a:rPr>
                        <a:t>azt</a:t>
                      </a:r>
                      <a:r>
                        <a:rPr lang="en-US" sz="800" kern="100" dirty="0">
                          <a:effectLst/>
                        </a:rPr>
                        <a:t> </a:t>
                      </a:r>
                      <a:r>
                        <a:rPr lang="en-US" sz="800" kern="100" dirty="0" err="1">
                          <a:effectLst/>
                        </a:rPr>
                        <a:t>mondom</a:t>
                      </a:r>
                      <a:r>
                        <a:rPr lang="en-US" sz="800" kern="100" dirty="0">
                          <a:effectLst/>
                        </a:rPr>
                        <a:t> </a:t>
                      </a:r>
                      <a:r>
                        <a:rPr lang="en-US" sz="800" kern="100" dirty="0" err="1">
                          <a:effectLst/>
                        </a:rPr>
                        <a:t>neki</a:t>
                      </a:r>
                      <a:r>
                        <a:rPr lang="en-US" sz="800" kern="100" dirty="0">
                          <a:effectLst/>
                        </a:rPr>
                        <a:t>, </a:t>
                      </a:r>
                      <a:r>
                        <a:rPr lang="en-US" sz="800" kern="100" dirty="0" err="1">
                          <a:effectLst/>
                        </a:rPr>
                        <a:t>hogy</a:t>
                      </a:r>
                      <a:r>
                        <a:rPr lang="en-US" sz="800" kern="100" dirty="0">
                          <a:effectLst/>
                        </a:rPr>
                        <a:t> </a:t>
                      </a:r>
                      <a:r>
                        <a:rPr lang="en-US" sz="800" kern="100" dirty="0" err="1">
                          <a:effectLst/>
                        </a:rPr>
                        <a:t>figyeljen</a:t>
                      </a:r>
                      <a:r>
                        <a:rPr lang="en-US" sz="800" kern="100" dirty="0">
                          <a:effectLst/>
                        </a:rPr>
                        <a:t> </a:t>
                      </a:r>
                      <a:r>
                        <a:rPr lang="en-US" sz="800" kern="100" dirty="0" err="1">
                          <a:effectLst/>
                        </a:rPr>
                        <a:t>rá</a:t>
                      </a:r>
                      <a:r>
                        <a:rPr lang="en-US" sz="800" kern="100" dirty="0">
                          <a:effectLst/>
                        </a:rPr>
                        <a:t> </a:t>
                      </a:r>
                      <a:r>
                        <a:rPr lang="en-US" sz="800" kern="100" dirty="0" err="1">
                          <a:effectLst/>
                        </a:rPr>
                        <a:t>és</a:t>
                      </a:r>
                      <a:r>
                        <a:rPr lang="en-US" sz="800" kern="100" dirty="0">
                          <a:effectLst/>
                        </a:rPr>
                        <a:t> </a:t>
                      </a:r>
                      <a:r>
                        <a:rPr lang="en-US" sz="800" kern="100" dirty="0" err="1">
                          <a:effectLst/>
                        </a:rPr>
                        <a:t>menjen</a:t>
                      </a:r>
                      <a:r>
                        <a:rPr lang="en-US" sz="800" kern="100" dirty="0">
                          <a:effectLst/>
                        </a:rPr>
                        <a:t> </a:t>
                      </a:r>
                      <a:r>
                        <a:rPr lang="en-US" sz="800" kern="100" dirty="0" err="1">
                          <a:effectLst/>
                        </a:rPr>
                        <a:t>el</a:t>
                      </a:r>
                      <a:r>
                        <a:rPr lang="en-US" sz="800" kern="100" dirty="0">
                          <a:effectLst/>
                        </a:rPr>
                        <a:t> a </a:t>
                      </a:r>
                      <a:r>
                        <a:rPr lang="en-US" sz="800" kern="100" dirty="0" err="1">
                          <a:effectLst/>
                        </a:rPr>
                        <a:t>körzeti</a:t>
                      </a:r>
                      <a:r>
                        <a:rPr lang="en-US" sz="800" kern="100" dirty="0">
                          <a:effectLst/>
                        </a:rPr>
                        <a:t> </a:t>
                      </a:r>
                      <a:r>
                        <a:rPr lang="en-US" sz="800" kern="100" dirty="0" err="1">
                          <a:effectLst/>
                        </a:rPr>
                        <a:t>orvosához</a:t>
                      </a:r>
                      <a:r>
                        <a:rPr lang="en-US" sz="800" kern="100" dirty="0">
                          <a:effectLst/>
                        </a:rPr>
                        <a:t> </a:t>
                      </a:r>
                      <a:r>
                        <a:rPr lang="en-US" sz="800" kern="100" dirty="0" err="1">
                          <a:effectLst/>
                        </a:rPr>
                        <a:t>vagy</a:t>
                      </a:r>
                      <a:r>
                        <a:rPr lang="en-US" sz="800" kern="100" dirty="0">
                          <a:effectLst/>
                        </a:rPr>
                        <a:t> </a:t>
                      </a:r>
                      <a:r>
                        <a:rPr lang="en-US" sz="800" kern="100" dirty="0" err="1">
                          <a:effectLst/>
                        </a:rPr>
                        <a:t>fogorvosához</a:t>
                      </a:r>
                      <a:r>
                        <a:rPr lang="en-US" sz="800" kern="100" dirty="0">
                          <a:effectLst/>
                        </a:rPr>
                        <a:t>, </a:t>
                      </a:r>
                      <a:r>
                        <a:rPr lang="en-US" sz="800" kern="100" dirty="0" err="1">
                          <a:effectLst/>
                        </a:rPr>
                        <a:t>ahol</a:t>
                      </a:r>
                      <a:r>
                        <a:rPr lang="en-US" sz="800" kern="100" dirty="0">
                          <a:effectLst/>
                        </a:rPr>
                        <a:t> </a:t>
                      </a:r>
                      <a:r>
                        <a:rPr lang="en-US" sz="800" kern="100" dirty="0" err="1">
                          <a:effectLst/>
                        </a:rPr>
                        <a:t>azzal</a:t>
                      </a:r>
                      <a:r>
                        <a:rPr lang="en-US" sz="800" kern="100" dirty="0">
                          <a:effectLst/>
                        </a:rPr>
                        <a:t> </a:t>
                      </a:r>
                      <a:r>
                        <a:rPr lang="en-US" sz="800" kern="100" dirty="0" err="1">
                          <a:effectLst/>
                        </a:rPr>
                        <a:t>találkozik</a:t>
                      </a:r>
                      <a:r>
                        <a:rPr lang="en-US" sz="800" kern="100" dirty="0">
                          <a:effectLst/>
                        </a:rPr>
                        <a:t>, </a:t>
                      </a:r>
                      <a:r>
                        <a:rPr lang="en-US" sz="800" kern="100" dirty="0" err="1">
                          <a:effectLst/>
                        </a:rPr>
                        <a:t>hogy</a:t>
                      </a:r>
                      <a:r>
                        <a:rPr lang="en-US" sz="800" kern="100" dirty="0">
                          <a:effectLst/>
                        </a:rPr>
                        <a:t> </a:t>
                      </a:r>
                      <a:r>
                        <a:rPr lang="en-US" sz="800" kern="100" dirty="0" err="1">
                          <a:effectLst/>
                        </a:rPr>
                        <a:t>durván</a:t>
                      </a:r>
                      <a:r>
                        <a:rPr lang="en-US" sz="800" kern="100" dirty="0">
                          <a:effectLst/>
                        </a:rPr>
                        <a:t> </a:t>
                      </a:r>
                      <a:r>
                        <a:rPr lang="en-US" sz="800" kern="100" dirty="0" err="1">
                          <a:effectLst/>
                        </a:rPr>
                        <a:t>elhagyják</a:t>
                      </a:r>
                      <a:endParaRPr lang="en-GB" sz="800" kern="100" dirty="0">
                        <a:effectLst/>
                      </a:endParaRPr>
                    </a:p>
                  </a:txBody>
                  <a:tcPr marL="6736" marR="6736" marT="0" marB="0"/>
                </a:tc>
                <a:extLst>
                  <a:ext uri="{0D108BD9-81ED-4DB2-BD59-A6C34878D82A}">
                    <a16:rowId xmlns:a16="http://schemas.microsoft.com/office/drawing/2014/main" val="2029234780"/>
                  </a:ext>
                </a:extLst>
              </a:tr>
              <a:tr h="336066">
                <a:tc>
                  <a:txBody>
                    <a:bodyPr/>
                    <a:lstStyle/>
                    <a:p>
                      <a:pPr>
                        <a:lnSpc>
                          <a:spcPct val="115000"/>
                        </a:lnSpc>
                        <a:spcAft>
                          <a:spcPts val="800"/>
                        </a:spcAft>
                        <a:buNone/>
                      </a:pPr>
                      <a:r>
                        <a:rPr lang="de-AT" sz="800" kern="100" dirty="0">
                          <a:effectLst/>
                        </a:rPr>
                        <a:t>Patient </a:t>
                      </a:r>
                      <a:r>
                        <a:rPr lang="de-AT" sz="800" kern="100" dirty="0" err="1">
                          <a:effectLst/>
                        </a:rPr>
                        <a:t>education</a:t>
                      </a:r>
                      <a:endParaRPr lang="en-GB" sz="800" kern="100" dirty="0">
                        <a:effectLst/>
                      </a:endParaRPr>
                    </a:p>
                  </a:txBody>
                  <a:tcPr marL="6736" marR="6736" marT="0" marB="0"/>
                </a:tc>
                <a:tc>
                  <a:txBody>
                    <a:bodyPr/>
                    <a:lstStyle/>
                    <a:p>
                      <a:pPr>
                        <a:lnSpc>
                          <a:spcPct val="115000"/>
                        </a:lnSpc>
                        <a:spcAft>
                          <a:spcPts val="800"/>
                        </a:spcAft>
                        <a:buNone/>
                      </a:pPr>
                      <a:r>
                        <a:rPr lang="en-GB" sz="800" kern="100" dirty="0">
                          <a:effectLst/>
                        </a:rPr>
                        <a:t>[[Education]]</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GB" sz="800" kern="100" dirty="0">
                          <a:effectLst/>
                        </a:rPr>
                        <a:t>Need for patient education on prevention</a:t>
                      </a:r>
                    </a:p>
                  </a:txBody>
                  <a:tcPr marL="6736" marR="6736" marT="0" marB="0"/>
                </a:tc>
                <a:tc>
                  <a:txBody>
                    <a:bodyPr/>
                    <a:lstStyle/>
                    <a:p>
                      <a:pPr>
                        <a:lnSpc>
                          <a:spcPct val="115000"/>
                        </a:lnSpc>
                        <a:spcAft>
                          <a:spcPts val="800"/>
                        </a:spcAft>
                        <a:buNone/>
                      </a:pPr>
                      <a:r>
                        <a:rPr lang="en-US" sz="800" kern="100" dirty="0" err="1">
                          <a:effectLst/>
                        </a:rPr>
                        <a:t>szerintem</a:t>
                      </a:r>
                      <a:r>
                        <a:rPr lang="en-US" sz="800" kern="100" dirty="0">
                          <a:effectLst/>
                        </a:rPr>
                        <a:t> </a:t>
                      </a:r>
                      <a:r>
                        <a:rPr lang="en-US" sz="800" kern="100" dirty="0" err="1">
                          <a:effectLst/>
                        </a:rPr>
                        <a:t>kellene</a:t>
                      </a:r>
                      <a:r>
                        <a:rPr lang="en-US" sz="800" kern="100" dirty="0">
                          <a:effectLst/>
                        </a:rPr>
                        <a:t> </a:t>
                      </a:r>
                      <a:r>
                        <a:rPr lang="en-US" sz="800" kern="100" dirty="0" err="1">
                          <a:effectLst/>
                        </a:rPr>
                        <a:t>kötelezően</a:t>
                      </a:r>
                      <a:r>
                        <a:rPr lang="en-US" sz="800" kern="100" dirty="0">
                          <a:effectLst/>
                        </a:rPr>
                        <a:t> </a:t>
                      </a:r>
                      <a:r>
                        <a:rPr lang="en-US" sz="800" kern="100" dirty="0" err="1">
                          <a:effectLst/>
                        </a:rPr>
                        <a:t>bevezetni</a:t>
                      </a:r>
                      <a:r>
                        <a:rPr lang="en-US" sz="800" kern="100" dirty="0">
                          <a:effectLst/>
                        </a:rPr>
                        <a:t> </a:t>
                      </a:r>
                      <a:r>
                        <a:rPr lang="en-US" sz="800" kern="100" dirty="0" err="1">
                          <a:effectLst/>
                        </a:rPr>
                        <a:t>akár</a:t>
                      </a:r>
                      <a:r>
                        <a:rPr lang="en-US" sz="800" kern="100" dirty="0">
                          <a:effectLst/>
                        </a:rPr>
                        <a:t> </a:t>
                      </a:r>
                      <a:r>
                        <a:rPr lang="en-US" sz="800" kern="100" dirty="0" err="1">
                          <a:effectLst/>
                        </a:rPr>
                        <a:t>biológiaórán</a:t>
                      </a:r>
                      <a:r>
                        <a:rPr lang="en-US" sz="800" kern="100" dirty="0">
                          <a:effectLst/>
                        </a:rPr>
                        <a:t>, </a:t>
                      </a:r>
                      <a:r>
                        <a:rPr lang="en-US" sz="800" kern="100" dirty="0" err="1">
                          <a:effectLst/>
                        </a:rPr>
                        <a:t>akár</a:t>
                      </a:r>
                      <a:r>
                        <a:rPr lang="en-US" sz="800" kern="100" dirty="0">
                          <a:effectLst/>
                        </a:rPr>
                        <a:t> </a:t>
                      </a:r>
                      <a:r>
                        <a:rPr lang="en-US" sz="800" kern="100" dirty="0" err="1">
                          <a:effectLst/>
                        </a:rPr>
                        <a:t>így</a:t>
                      </a:r>
                      <a:r>
                        <a:rPr lang="en-US" sz="800" kern="100" dirty="0">
                          <a:effectLst/>
                        </a:rPr>
                        <a:t> </a:t>
                      </a:r>
                      <a:r>
                        <a:rPr lang="en-US" sz="800" kern="100" dirty="0" err="1">
                          <a:effectLst/>
                        </a:rPr>
                        <a:t>az</a:t>
                      </a:r>
                      <a:r>
                        <a:rPr lang="en-US" sz="800" kern="100" dirty="0">
                          <a:effectLst/>
                        </a:rPr>
                        <a:t> </a:t>
                      </a:r>
                      <a:r>
                        <a:rPr lang="en-US" sz="800" kern="100" dirty="0" err="1">
                          <a:effectLst/>
                        </a:rPr>
                        <a:t>óvodákban</a:t>
                      </a:r>
                      <a:r>
                        <a:rPr lang="en-US" sz="800" kern="100" dirty="0">
                          <a:effectLst/>
                        </a:rPr>
                        <a:t>, </a:t>
                      </a:r>
                      <a:r>
                        <a:rPr lang="en-US" sz="800" kern="100" dirty="0" err="1">
                          <a:effectLst/>
                        </a:rPr>
                        <a:t>hogy</a:t>
                      </a:r>
                      <a:r>
                        <a:rPr lang="en-US" sz="800" kern="100" dirty="0">
                          <a:effectLst/>
                        </a:rPr>
                        <a:t> </a:t>
                      </a:r>
                      <a:r>
                        <a:rPr lang="en-US" sz="800" kern="100" dirty="0" err="1">
                          <a:effectLst/>
                        </a:rPr>
                        <a:t>igenis</a:t>
                      </a:r>
                      <a:r>
                        <a:rPr lang="en-US" sz="800" kern="100" dirty="0">
                          <a:effectLst/>
                        </a:rPr>
                        <a:t> </a:t>
                      </a:r>
                      <a:r>
                        <a:rPr lang="en-US" sz="800" kern="100" dirty="0" err="1">
                          <a:effectLst/>
                        </a:rPr>
                        <a:t>legyen</a:t>
                      </a:r>
                      <a:r>
                        <a:rPr lang="en-US" sz="800" kern="100" dirty="0">
                          <a:effectLst/>
                        </a:rPr>
                        <a:t> </a:t>
                      </a:r>
                      <a:r>
                        <a:rPr lang="en-US" sz="800" kern="100" dirty="0" err="1">
                          <a:effectLst/>
                        </a:rPr>
                        <a:t>egy</a:t>
                      </a:r>
                      <a:r>
                        <a:rPr lang="en-US" sz="800" kern="100" dirty="0">
                          <a:effectLst/>
                        </a:rPr>
                        <a:t> </a:t>
                      </a:r>
                      <a:r>
                        <a:rPr lang="en-US" sz="800" kern="100" dirty="0" err="1">
                          <a:effectLst/>
                        </a:rPr>
                        <a:t>fogorvos</a:t>
                      </a:r>
                      <a:r>
                        <a:rPr lang="en-US" sz="800" kern="100" dirty="0">
                          <a:effectLst/>
                        </a:rPr>
                        <a:t>, </a:t>
                      </a:r>
                      <a:r>
                        <a:rPr lang="en-US" sz="800" kern="100" dirty="0" err="1">
                          <a:effectLst/>
                        </a:rPr>
                        <a:t>vagy</a:t>
                      </a:r>
                      <a:r>
                        <a:rPr lang="en-US" sz="800" kern="100" dirty="0">
                          <a:effectLst/>
                        </a:rPr>
                        <a:t> </a:t>
                      </a:r>
                      <a:r>
                        <a:rPr lang="en-US" sz="800" kern="100" dirty="0" err="1">
                          <a:effectLst/>
                        </a:rPr>
                        <a:t>legyen</a:t>
                      </a:r>
                      <a:r>
                        <a:rPr lang="en-US" sz="800" kern="100" dirty="0">
                          <a:effectLst/>
                        </a:rPr>
                        <a:t> </a:t>
                      </a:r>
                      <a:r>
                        <a:rPr lang="en-US" sz="800" kern="100" dirty="0" err="1">
                          <a:effectLst/>
                        </a:rPr>
                        <a:t>egy</a:t>
                      </a:r>
                      <a:r>
                        <a:rPr lang="en-US" sz="800" kern="100" dirty="0">
                          <a:effectLst/>
                        </a:rPr>
                        <a:t> </a:t>
                      </a:r>
                      <a:r>
                        <a:rPr lang="en-US" sz="800" kern="100" dirty="0" err="1">
                          <a:effectLst/>
                        </a:rPr>
                        <a:t>dentálhigiénikus</a:t>
                      </a:r>
                      <a:r>
                        <a:rPr lang="en-US" sz="800" kern="100" dirty="0">
                          <a:effectLst/>
                        </a:rPr>
                        <a:t>, </a:t>
                      </a:r>
                      <a:endParaRPr lang="en-GB" sz="800" kern="100" dirty="0">
                        <a:effectLst/>
                      </a:endParaRPr>
                    </a:p>
                  </a:txBody>
                  <a:tcPr marL="6736" marR="6736" marT="0" marB="0"/>
                </a:tc>
                <a:extLst>
                  <a:ext uri="{0D108BD9-81ED-4DB2-BD59-A6C34878D82A}">
                    <a16:rowId xmlns:a16="http://schemas.microsoft.com/office/drawing/2014/main" val="1304660232"/>
                  </a:ext>
                </a:extLst>
              </a:tr>
              <a:tr h="337937">
                <a:tc>
                  <a:txBody>
                    <a:bodyPr/>
                    <a:lstStyle/>
                    <a:p>
                      <a:pPr>
                        <a:lnSpc>
                          <a:spcPct val="115000"/>
                        </a:lnSpc>
                        <a:spcAft>
                          <a:spcPts val="800"/>
                        </a:spcAft>
                        <a:buNone/>
                      </a:pPr>
                      <a:r>
                        <a:rPr lang="en-US" sz="800" kern="100" dirty="0">
                          <a:effectLst/>
                        </a:rPr>
                        <a:t>Infection control</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[[Infection]]</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Preference of single-use items due to its effectiveness in infection control</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Addig, amíg egyszer használatos dolgokkal dolgozunk, és az infekciókontroll nyilván inkább előtérben van, addig ez szerintem nem lesz megoldható.</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2812997221"/>
                  </a:ext>
                </a:extLst>
              </a:tr>
              <a:tr h="351757">
                <a:tc>
                  <a:txBody>
                    <a:bodyPr/>
                    <a:lstStyle/>
                    <a:p>
                      <a:pPr>
                        <a:lnSpc>
                          <a:spcPct val="115000"/>
                        </a:lnSpc>
                        <a:spcAft>
                          <a:spcPts val="800"/>
                        </a:spcAft>
                        <a:buNone/>
                      </a:pPr>
                      <a:r>
                        <a:rPr lang="en-US" sz="800" kern="100" dirty="0">
                          <a:effectLst/>
                        </a:rPr>
                        <a:t>Availability</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[[Available]]</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Openness to a sustainable alternative if it becomes available;</a:t>
                      </a:r>
                      <a:endParaRPr lang="en-GB" sz="800" kern="100" dirty="0">
                        <a:effectLst/>
                      </a:endParaRPr>
                    </a:p>
                    <a:p>
                      <a:pPr>
                        <a:lnSpc>
                          <a:spcPct val="115000"/>
                        </a:lnSpc>
                        <a:spcAft>
                          <a:spcPts val="800"/>
                        </a:spcAft>
                        <a:buNone/>
                      </a:pPr>
                      <a:r>
                        <a:rPr lang="en-US" sz="800" kern="100" dirty="0">
                          <a:effectLst/>
                        </a:rPr>
                        <a:t>A sustainable alternative is not available or not known by the dentists</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Ha lenne olyan alternatíva, mint például tegyük fel bond ecsetekre, vagy akár az ilyen egyszer használatos, nem tudom műtéti felszerelésekre, akkor nyilván nyitott lennék rá</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2266252486"/>
                  </a:ext>
                </a:extLst>
              </a:tr>
              <a:tr h="419105">
                <a:tc>
                  <a:txBody>
                    <a:bodyPr/>
                    <a:lstStyle/>
                    <a:p>
                      <a:pPr>
                        <a:lnSpc>
                          <a:spcPct val="115000"/>
                        </a:lnSpc>
                        <a:spcAft>
                          <a:spcPts val="800"/>
                        </a:spcAft>
                        <a:buNone/>
                      </a:pPr>
                      <a:r>
                        <a:rPr lang="en-US" sz="800" kern="100" dirty="0">
                          <a:effectLst/>
                        </a:rPr>
                        <a:t>Efficiency</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[[Efficiency]]</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Trade-off between sustainability and efficiency;</a:t>
                      </a:r>
                      <a:endParaRPr lang="en-GB" sz="800" kern="100" dirty="0">
                        <a:effectLst/>
                      </a:endParaRPr>
                    </a:p>
                    <a:p>
                      <a:pPr>
                        <a:lnSpc>
                          <a:spcPct val="115000"/>
                        </a:lnSpc>
                        <a:spcAft>
                          <a:spcPts val="800"/>
                        </a:spcAft>
                        <a:buNone/>
                      </a:pPr>
                      <a:r>
                        <a:rPr lang="en-US" sz="800" kern="100" dirty="0">
                          <a:effectLst/>
                        </a:rPr>
                        <a:t>Including not time-efficient, complicated application</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Szerintem</a:t>
                      </a:r>
                      <a:r>
                        <a:rPr lang="en-US" sz="800" kern="100" dirty="0">
                          <a:effectLst/>
                        </a:rPr>
                        <a:t> </a:t>
                      </a:r>
                      <a:r>
                        <a:rPr lang="en-US" sz="800" kern="100" dirty="0" err="1">
                          <a:effectLst/>
                        </a:rPr>
                        <a:t>az</a:t>
                      </a:r>
                      <a:r>
                        <a:rPr lang="en-US" sz="800" kern="100" dirty="0">
                          <a:effectLst/>
                        </a:rPr>
                        <a:t> </a:t>
                      </a:r>
                      <a:r>
                        <a:rPr lang="en-US" sz="800" kern="100" dirty="0" err="1">
                          <a:effectLst/>
                        </a:rPr>
                        <a:t>idő</a:t>
                      </a:r>
                      <a:r>
                        <a:rPr lang="en-US" sz="800" kern="100" dirty="0">
                          <a:effectLst/>
                        </a:rPr>
                        <a:t> </a:t>
                      </a:r>
                      <a:r>
                        <a:rPr lang="en-US" sz="800" kern="100" dirty="0" err="1">
                          <a:effectLst/>
                        </a:rPr>
                        <a:t>hiánya</a:t>
                      </a:r>
                      <a:r>
                        <a:rPr lang="en-US" sz="800" kern="100" dirty="0">
                          <a:effectLst/>
                        </a:rPr>
                        <a:t>, </a:t>
                      </a:r>
                      <a:r>
                        <a:rPr lang="en-US" sz="800" kern="100" dirty="0" err="1">
                          <a:effectLst/>
                        </a:rPr>
                        <a:t>ez</a:t>
                      </a:r>
                      <a:r>
                        <a:rPr lang="en-US" sz="800" kern="100" dirty="0">
                          <a:effectLst/>
                        </a:rPr>
                        <a:t> a </a:t>
                      </a:r>
                      <a:r>
                        <a:rPr lang="en-US" sz="800" kern="100" dirty="0" err="1">
                          <a:effectLst/>
                        </a:rPr>
                        <a:t>legelső</a:t>
                      </a:r>
                      <a:r>
                        <a:rPr lang="en-US" sz="800" kern="100" dirty="0">
                          <a:effectLst/>
                        </a:rPr>
                        <a:t>. </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1862981930"/>
                  </a:ext>
                </a:extLst>
              </a:tr>
              <a:tr h="318081">
                <a:tc>
                  <a:txBody>
                    <a:bodyPr/>
                    <a:lstStyle/>
                    <a:p>
                      <a:pPr>
                        <a:lnSpc>
                          <a:spcPct val="115000"/>
                        </a:lnSpc>
                        <a:spcAft>
                          <a:spcPts val="800"/>
                        </a:spcAft>
                        <a:buNone/>
                      </a:pPr>
                      <a:r>
                        <a:rPr lang="en-US" sz="800" kern="100" dirty="0">
                          <a:effectLst/>
                        </a:rPr>
                        <a:t>Sociodemographic context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a:t>
                      </a:r>
                      <a:r>
                        <a:rPr lang="en-US" sz="800" kern="100" dirty="0" err="1">
                          <a:effectLst/>
                        </a:rPr>
                        <a:t>Socdem</a:t>
                      </a:r>
                      <a:r>
                        <a:rPr lang="en-US" sz="800" kern="100" dirty="0">
                          <a:effectLst/>
                        </a:rPr>
                        <a: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A barrier of sustainability applied for certain groups (e.g., age, country)</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Főleg</a:t>
                      </a:r>
                      <a:r>
                        <a:rPr lang="en-US" sz="800" kern="100" dirty="0">
                          <a:effectLst/>
                        </a:rPr>
                        <a:t> </a:t>
                      </a:r>
                      <a:r>
                        <a:rPr lang="en-US" sz="800" kern="100" dirty="0" err="1">
                          <a:effectLst/>
                        </a:rPr>
                        <a:t>az</a:t>
                      </a:r>
                      <a:r>
                        <a:rPr lang="en-US" sz="800" kern="100" dirty="0">
                          <a:effectLst/>
                        </a:rPr>
                        <a:t> </a:t>
                      </a:r>
                      <a:r>
                        <a:rPr lang="en-US" sz="800" kern="100" dirty="0" err="1">
                          <a:effectLst/>
                        </a:rPr>
                        <a:t>esetleg</a:t>
                      </a:r>
                      <a:r>
                        <a:rPr lang="en-US" sz="800" kern="100" dirty="0">
                          <a:effectLst/>
                        </a:rPr>
                        <a:t> </a:t>
                      </a:r>
                      <a:r>
                        <a:rPr lang="en-US" sz="800" kern="100" dirty="0" err="1">
                          <a:effectLst/>
                        </a:rPr>
                        <a:t>az</a:t>
                      </a:r>
                      <a:r>
                        <a:rPr lang="en-US" sz="800" kern="100" dirty="0">
                          <a:effectLst/>
                        </a:rPr>
                        <a:t> </a:t>
                      </a:r>
                      <a:r>
                        <a:rPr lang="en-US" sz="800" kern="100" dirty="0" err="1">
                          <a:effectLst/>
                        </a:rPr>
                        <a:t>idős</a:t>
                      </a:r>
                      <a:r>
                        <a:rPr lang="en-US" sz="800" kern="100" dirty="0">
                          <a:effectLst/>
                        </a:rPr>
                        <a:t> </a:t>
                      </a:r>
                      <a:r>
                        <a:rPr lang="en-US" sz="800" kern="100" dirty="0" err="1">
                          <a:effectLst/>
                        </a:rPr>
                        <a:t>generációnál</a:t>
                      </a:r>
                      <a:r>
                        <a:rPr lang="en-US" sz="800" kern="100" dirty="0">
                          <a:effectLst/>
                        </a:rPr>
                        <a:t> </a:t>
                      </a:r>
                      <a:r>
                        <a:rPr lang="en-US" sz="800" kern="100" dirty="0" err="1">
                          <a:effectLst/>
                        </a:rPr>
                        <a:t>ez</a:t>
                      </a:r>
                      <a:r>
                        <a:rPr lang="en-US" sz="800" kern="100" dirty="0">
                          <a:effectLst/>
                        </a:rPr>
                        <a:t> </a:t>
                      </a:r>
                      <a:r>
                        <a:rPr lang="en-US" sz="800" kern="100" dirty="0" err="1">
                          <a:effectLst/>
                        </a:rPr>
                        <a:t>lehet</a:t>
                      </a:r>
                      <a:r>
                        <a:rPr lang="en-US" sz="800" kern="100" dirty="0">
                          <a:effectLst/>
                        </a:rPr>
                        <a:t> </a:t>
                      </a:r>
                      <a:r>
                        <a:rPr lang="en-US" sz="800" kern="100" dirty="0" err="1">
                          <a:effectLst/>
                        </a:rPr>
                        <a:t>probléma</a:t>
                      </a:r>
                      <a:r>
                        <a:rPr lang="en-US" sz="800" kern="100" dirty="0">
                          <a:effectLst/>
                        </a:rPr>
                        <a:t>, </a:t>
                      </a:r>
                      <a:r>
                        <a:rPr lang="en-US" sz="800" kern="100" dirty="0" err="1">
                          <a:effectLst/>
                        </a:rPr>
                        <a:t>mert</a:t>
                      </a:r>
                      <a:r>
                        <a:rPr lang="en-US" sz="800" kern="100" dirty="0">
                          <a:effectLst/>
                        </a:rPr>
                        <a:t> </a:t>
                      </a:r>
                      <a:r>
                        <a:rPr lang="en-US" sz="800" kern="100" dirty="0" err="1">
                          <a:effectLst/>
                        </a:rPr>
                        <a:t>azt</a:t>
                      </a:r>
                      <a:r>
                        <a:rPr lang="en-US" sz="800" kern="100" dirty="0">
                          <a:effectLst/>
                        </a:rPr>
                        <a:t> </a:t>
                      </a:r>
                      <a:r>
                        <a:rPr lang="en-US" sz="800" kern="100" dirty="0" err="1">
                          <a:effectLst/>
                        </a:rPr>
                        <a:t>én</a:t>
                      </a:r>
                      <a:r>
                        <a:rPr lang="en-US" sz="800" kern="100" dirty="0">
                          <a:effectLst/>
                        </a:rPr>
                        <a:t> </a:t>
                      </a:r>
                      <a:r>
                        <a:rPr lang="en-US" sz="800" kern="100" dirty="0" err="1">
                          <a:effectLst/>
                        </a:rPr>
                        <a:t>megfigyeltem</a:t>
                      </a:r>
                      <a:r>
                        <a:rPr lang="en-US" sz="800" kern="100" dirty="0">
                          <a:effectLst/>
                        </a:rPr>
                        <a:t>, </a:t>
                      </a:r>
                      <a:r>
                        <a:rPr lang="en-US" sz="800" kern="100" dirty="0" err="1">
                          <a:effectLst/>
                        </a:rPr>
                        <a:t>még</a:t>
                      </a:r>
                      <a:r>
                        <a:rPr lang="en-US" sz="800" kern="100" dirty="0">
                          <a:effectLst/>
                        </a:rPr>
                        <a:t> a </a:t>
                      </a:r>
                      <a:r>
                        <a:rPr lang="en-US" sz="800" kern="100" dirty="0" err="1">
                          <a:effectLst/>
                        </a:rPr>
                        <a:t>pályám</a:t>
                      </a:r>
                      <a:r>
                        <a:rPr lang="en-US" sz="800" kern="100" dirty="0">
                          <a:effectLst/>
                        </a:rPr>
                        <a:t> </a:t>
                      </a:r>
                      <a:r>
                        <a:rPr lang="en-US" sz="800" kern="100" dirty="0" err="1">
                          <a:effectLst/>
                        </a:rPr>
                        <a:t>elején</a:t>
                      </a:r>
                      <a:r>
                        <a:rPr lang="en-US" sz="800" kern="100" dirty="0">
                          <a:effectLst/>
                        </a:rPr>
                        <a:t> volt </a:t>
                      </a:r>
                      <a:r>
                        <a:rPr lang="en-US" sz="800" kern="100" dirty="0" err="1">
                          <a:effectLst/>
                        </a:rPr>
                        <a:t>ez</a:t>
                      </a:r>
                      <a:r>
                        <a:rPr lang="en-US" sz="800" kern="100" dirty="0">
                          <a:effectLst/>
                        </a:rPr>
                        <a:t> </a:t>
                      </a:r>
                      <a:r>
                        <a:rPr lang="en-US" sz="800" kern="100" dirty="0" err="1">
                          <a:effectLst/>
                        </a:rPr>
                        <a:t>gyakoribb</a:t>
                      </a:r>
                      <a:endParaRPr lang="en-GB" sz="800" kern="100" dirty="0">
                        <a:effectLst/>
                      </a:endParaRPr>
                    </a:p>
                  </a:txBody>
                  <a:tcPr marL="6736" marR="6736" marT="0" marB="0"/>
                </a:tc>
                <a:extLst>
                  <a:ext uri="{0D108BD9-81ED-4DB2-BD59-A6C34878D82A}">
                    <a16:rowId xmlns:a16="http://schemas.microsoft.com/office/drawing/2014/main" val="1713319739"/>
                  </a:ext>
                </a:extLst>
              </a:tr>
              <a:tr h="470675">
                <a:tc>
                  <a:txBody>
                    <a:bodyPr/>
                    <a:lstStyle/>
                    <a:p>
                      <a:pPr>
                        <a:lnSpc>
                          <a:spcPct val="115000"/>
                        </a:lnSpc>
                        <a:spcAft>
                          <a:spcPts val="800"/>
                        </a:spcAft>
                        <a:buNone/>
                      </a:pPr>
                      <a:r>
                        <a:rPr lang="en-US" sz="800" kern="100" dirty="0">
                          <a:effectLst/>
                        </a:rPr>
                        <a:t>Limited benefit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a:t>
                      </a:r>
                      <a:r>
                        <a:rPr lang="en-US" sz="800" kern="100" dirty="0" err="1">
                          <a:effectLst/>
                        </a:rPr>
                        <a:t>LimBen</a:t>
                      </a:r>
                      <a:r>
                        <a:rPr lang="en-US" sz="800" kern="100" dirty="0">
                          <a:effectLst/>
                        </a:rPr>
                        <a: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A sustainable option does not improve dentistry (beyond making it more </a:t>
                      </a:r>
                      <a:r>
                        <a:rPr lang="en-US" sz="800" kern="100" dirty="0" err="1">
                          <a:effectLst/>
                        </a:rPr>
                        <a:t>sustainabile</a:t>
                      </a:r>
                      <a:r>
                        <a:rPr lang="en-US" sz="800" kern="100" dirty="0">
                          <a:effectLst/>
                        </a:rPr>
                        <a:t>);</a:t>
                      </a:r>
                      <a:endParaRPr lang="en-GB" sz="800" kern="100" dirty="0">
                        <a:effectLst/>
                      </a:endParaRPr>
                    </a:p>
                    <a:p>
                      <a:pPr>
                        <a:lnSpc>
                          <a:spcPct val="115000"/>
                        </a:lnSpc>
                        <a:spcAft>
                          <a:spcPts val="800"/>
                        </a:spcAft>
                        <a:buNone/>
                      </a:pPr>
                      <a:r>
                        <a:rPr lang="en-US" sz="800" kern="100" dirty="0">
                          <a:effectLst/>
                        </a:rPr>
                        <a:t>Including danger for dental staff;</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én</a:t>
                      </a:r>
                      <a:r>
                        <a:rPr lang="en-US" sz="800" kern="100" dirty="0">
                          <a:effectLst/>
                        </a:rPr>
                        <a:t> </a:t>
                      </a:r>
                      <a:r>
                        <a:rPr lang="en-US" sz="800" kern="100" dirty="0" err="1">
                          <a:effectLst/>
                        </a:rPr>
                        <a:t>egyébként</a:t>
                      </a:r>
                      <a:r>
                        <a:rPr lang="en-US" sz="800" kern="100" dirty="0">
                          <a:effectLst/>
                        </a:rPr>
                        <a:t> </a:t>
                      </a:r>
                      <a:r>
                        <a:rPr lang="en-US" sz="800" kern="100" dirty="0" err="1">
                          <a:effectLst/>
                        </a:rPr>
                        <a:t>nem</a:t>
                      </a:r>
                      <a:r>
                        <a:rPr lang="en-US" sz="800" kern="100" dirty="0">
                          <a:effectLst/>
                        </a:rPr>
                        <a:t> is </a:t>
                      </a:r>
                      <a:r>
                        <a:rPr lang="en-US" sz="800" kern="100" dirty="0" err="1">
                          <a:effectLst/>
                        </a:rPr>
                        <a:t>tartom</a:t>
                      </a:r>
                      <a:r>
                        <a:rPr lang="en-US" sz="800" kern="100" dirty="0">
                          <a:effectLst/>
                        </a:rPr>
                        <a:t> </a:t>
                      </a:r>
                      <a:r>
                        <a:rPr lang="en-US" sz="800" kern="100" dirty="0" err="1">
                          <a:effectLst/>
                        </a:rPr>
                        <a:t>annyira</a:t>
                      </a:r>
                      <a:r>
                        <a:rPr lang="en-US" sz="800" kern="100" dirty="0">
                          <a:effectLst/>
                        </a:rPr>
                        <a:t> </a:t>
                      </a:r>
                      <a:r>
                        <a:rPr lang="en-US" sz="800" kern="100" dirty="0" err="1">
                          <a:effectLst/>
                        </a:rPr>
                        <a:t>átütő</a:t>
                      </a:r>
                      <a:r>
                        <a:rPr lang="en-US" sz="800" kern="100" dirty="0">
                          <a:effectLst/>
                        </a:rPr>
                        <a:t> </a:t>
                      </a:r>
                      <a:r>
                        <a:rPr lang="en-US" sz="800" kern="100" dirty="0" err="1">
                          <a:effectLst/>
                        </a:rPr>
                        <a:t>jelentőségűnek</a:t>
                      </a:r>
                      <a:r>
                        <a:rPr lang="en-US" sz="800" kern="100" dirty="0">
                          <a:effectLst/>
                        </a:rPr>
                        <a:t>. </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3673416451"/>
                  </a:ext>
                </a:extLst>
              </a:tr>
              <a:tr h="500870">
                <a:tc>
                  <a:txBody>
                    <a:bodyPr/>
                    <a:lstStyle/>
                    <a:p>
                      <a:pPr>
                        <a:lnSpc>
                          <a:spcPct val="115000"/>
                        </a:lnSpc>
                        <a:spcAft>
                          <a:spcPts val="800"/>
                        </a:spcAft>
                        <a:buNone/>
                      </a:pPr>
                      <a:r>
                        <a:rPr lang="en-US" sz="800" kern="100" dirty="0">
                          <a:effectLst/>
                        </a:rPr>
                        <a:t>Inertia</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[[Inertia]]</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Set of moral values or ideology as a barrier of sustainability (e.g., motivation to make more money);</a:t>
                      </a:r>
                      <a:endParaRPr lang="en-GB" sz="800" kern="100" dirty="0">
                        <a:effectLst/>
                      </a:endParaRPr>
                    </a:p>
                    <a:p>
                      <a:pPr>
                        <a:lnSpc>
                          <a:spcPct val="115000"/>
                        </a:lnSpc>
                        <a:spcAft>
                          <a:spcPts val="800"/>
                        </a:spcAft>
                        <a:buNone/>
                      </a:pPr>
                      <a:r>
                        <a:rPr lang="en-US" sz="800" kern="100" dirty="0">
                          <a:effectLst/>
                        </a:rPr>
                        <a:t>Attitude of indifference or inaction toward change</a:t>
                      </a:r>
                      <a:endParaRPr lang="en-GB" sz="800" kern="100" dirty="0">
                        <a:effectLst/>
                      </a:endParaRPr>
                    </a:p>
                  </a:txBody>
                  <a:tcPr marL="6736" marR="6736" marT="0" marB="0"/>
                </a:tc>
                <a:tc>
                  <a:txBody>
                    <a:bodyPr/>
                    <a:lstStyle/>
                    <a:p>
                      <a:pPr>
                        <a:lnSpc>
                          <a:spcPct val="115000"/>
                        </a:lnSpc>
                        <a:spcAft>
                          <a:spcPts val="800"/>
                        </a:spcAft>
                        <a:buNone/>
                      </a:pPr>
                      <a:r>
                        <a:rPr lang="en-US" sz="800" kern="100" dirty="0">
                          <a:effectLst/>
                        </a:rPr>
                        <a:t>Nem </a:t>
                      </a:r>
                      <a:r>
                        <a:rPr lang="en-US" sz="800" kern="100" dirty="0" err="1">
                          <a:effectLst/>
                        </a:rPr>
                        <a:t>tudom</a:t>
                      </a:r>
                      <a:r>
                        <a:rPr lang="en-US" sz="800" kern="100" dirty="0">
                          <a:effectLst/>
                        </a:rPr>
                        <a:t>, </a:t>
                      </a:r>
                      <a:r>
                        <a:rPr lang="en-US" sz="800" kern="100" dirty="0" err="1">
                          <a:effectLst/>
                        </a:rPr>
                        <a:t>engem</a:t>
                      </a:r>
                      <a:r>
                        <a:rPr lang="en-US" sz="800" kern="100" dirty="0">
                          <a:effectLst/>
                        </a:rPr>
                        <a:t> </a:t>
                      </a:r>
                      <a:r>
                        <a:rPr lang="en-US" sz="800" kern="100" dirty="0" err="1">
                          <a:effectLst/>
                        </a:rPr>
                        <a:t>speciel</a:t>
                      </a:r>
                      <a:r>
                        <a:rPr lang="en-US" sz="800" kern="100" dirty="0">
                          <a:effectLst/>
                        </a:rPr>
                        <a:t> </a:t>
                      </a:r>
                      <a:r>
                        <a:rPr lang="en-US" sz="800" kern="100" dirty="0" err="1">
                          <a:effectLst/>
                        </a:rPr>
                        <a:t>nem</a:t>
                      </a:r>
                      <a:r>
                        <a:rPr lang="en-US" sz="800" kern="100" dirty="0">
                          <a:effectLst/>
                        </a:rPr>
                        <a:t> </a:t>
                      </a:r>
                      <a:r>
                        <a:rPr lang="en-US" sz="800" kern="100" dirty="0" err="1">
                          <a:effectLst/>
                        </a:rPr>
                        <a:t>érdekel</a:t>
                      </a:r>
                      <a:r>
                        <a:rPr lang="en-US" sz="800" kern="100" dirty="0">
                          <a:effectLst/>
                        </a:rPr>
                        <a:t>.</a:t>
                      </a:r>
                      <a:endParaRPr lang="en-GB" sz="800" kern="100" dirty="0">
                        <a:effectLst/>
                      </a:endParaRPr>
                    </a:p>
                    <a:p>
                      <a:pPr>
                        <a:lnSpc>
                          <a:spcPct val="115000"/>
                        </a:lnSpc>
                        <a:spcAft>
                          <a:spcPts val="800"/>
                        </a:spcAft>
                        <a:buNone/>
                      </a:pP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3846248284"/>
                  </a:ext>
                </a:extLst>
              </a:tr>
              <a:tr h="196885">
                <a:tc>
                  <a:txBody>
                    <a:bodyPr/>
                    <a:lstStyle/>
                    <a:p>
                      <a:pPr>
                        <a:lnSpc>
                          <a:spcPct val="115000"/>
                        </a:lnSpc>
                        <a:spcAft>
                          <a:spcPts val="800"/>
                        </a:spcAft>
                        <a:buNone/>
                      </a:pPr>
                      <a:r>
                        <a:rPr lang="en-US" sz="800" kern="100" dirty="0">
                          <a:effectLst/>
                        </a:rPr>
                        <a:t>Habit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[[Habit]]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Preferring practices that have served well in the past</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hogyha</a:t>
                      </a:r>
                      <a:r>
                        <a:rPr lang="en-US" sz="800" kern="100" dirty="0">
                          <a:effectLst/>
                        </a:rPr>
                        <a:t> ő </a:t>
                      </a:r>
                      <a:r>
                        <a:rPr lang="en-US" sz="800" kern="100" dirty="0" err="1">
                          <a:effectLst/>
                        </a:rPr>
                        <a:t>abban</a:t>
                      </a:r>
                      <a:r>
                        <a:rPr lang="en-US" sz="800" kern="100" dirty="0">
                          <a:effectLst/>
                        </a:rPr>
                        <a:t> </a:t>
                      </a:r>
                      <a:r>
                        <a:rPr lang="en-US" sz="800" kern="100" dirty="0" err="1">
                          <a:effectLst/>
                        </a:rPr>
                        <a:t>öregszik</a:t>
                      </a:r>
                      <a:r>
                        <a:rPr lang="en-US" sz="800" kern="100" dirty="0">
                          <a:effectLst/>
                        </a:rPr>
                        <a:t> meg </a:t>
                      </a:r>
                      <a:r>
                        <a:rPr lang="en-US" sz="800" kern="100" dirty="0" err="1">
                          <a:effectLst/>
                        </a:rPr>
                        <a:t>és</a:t>
                      </a:r>
                      <a:r>
                        <a:rPr lang="en-US" sz="800" kern="100" dirty="0">
                          <a:effectLst/>
                        </a:rPr>
                        <a:t> </a:t>
                      </a:r>
                      <a:r>
                        <a:rPr lang="en-US" sz="800" kern="100" dirty="0" err="1">
                          <a:effectLst/>
                        </a:rPr>
                        <a:t>abban</a:t>
                      </a:r>
                      <a:r>
                        <a:rPr lang="en-US" sz="800" kern="100" dirty="0">
                          <a:effectLst/>
                        </a:rPr>
                        <a:t> </a:t>
                      </a:r>
                      <a:r>
                        <a:rPr lang="en-US" sz="800" kern="100" dirty="0" err="1">
                          <a:effectLst/>
                        </a:rPr>
                        <a:t>szocializálódik</a:t>
                      </a:r>
                      <a:endParaRPr lang="en-GB" sz="800" kern="100" dirty="0">
                        <a:effectLst/>
                      </a:endParaRPr>
                    </a:p>
                  </a:txBody>
                  <a:tcPr marL="6736" marR="6736" marT="0" marB="0"/>
                </a:tc>
                <a:extLst>
                  <a:ext uri="{0D108BD9-81ED-4DB2-BD59-A6C34878D82A}">
                    <a16:rowId xmlns:a16="http://schemas.microsoft.com/office/drawing/2014/main" val="2119191668"/>
                  </a:ext>
                </a:extLst>
              </a:tr>
              <a:tr h="337937">
                <a:tc>
                  <a:txBody>
                    <a:bodyPr/>
                    <a:lstStyle/>
                    <a:p>
                      <a:pPr>
                        <a:lnSpc>
                          <a:spcPct val="115000"/>
                        </a:lnSpc>
                        <a:spcAft>
                          <a:spcPts val="800"/>
                        </a:spcAft>
                        <a:buNone/>
                      </a:pPr>
                      <a:r>
                        <a:rPr lang="en-US" sz="800" kern="100" dirty="0">
                          <a:effectLst/>
                        </a:rPr>
                        <a:t>Quality drop</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[[Quality]]</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Barrier of sustainability in the inferior quality of providing care;</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nekem az elmúlt harminc évben sokkal kevesebb gondom volt a vázakkal, mint például most, amióta lézerszinterezetteket.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921753515"/>
                  </a:ext>
                </a:extLst>
              </a:tr>
              <a:tr h="297909">
                <a:tc>
                  <a:txBody>
                    <a:bodyPr/>
                    <a:lstStyle/>
                    <a:p>
                      <a:pPr>
                        <a:lnSpc>
                          <a:spcPct val="115000"/>
                        </a:lnSpc>
                        <a:spcAft>
                          <a:spcPts val="800"/>
                        </a:spcAft>
                        <a:buNone/>
                      </a:pPr>
                      <a:r>
                        <a:rPr lang="en-US" sz="800" kern="100" dirty="0">
                          <a:effectLst/>
                        </a:rPr>
                        <a:t>Workflow</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[[Workflow]]</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Aspects of a clinical environment where the possibility of change is recognized</a:t>
                      </a:r>
                      <a:endParaRPr lang="en-GB" sz="800" kern="100" dirty="0">
                        <a:effectLst/>
                      </a:endParaRPr>
                    </a:p>
                  </a:txBody>
                  <a:tcPr marL="6736" marR="6736" marT="0" marB="0"/>
                </a:tc>
                <a:tc>
                  <a:txBody>
                    <a:bodyPr/>
                    <a:lstStyle/>
                    <a:p>
                      <a:pPr>
                        <a:lnSpc>
                          <a:spcPct val="115000"/>
                        </a:lnSpc>
                        <a:spcAft>
                          <a:spcPts val="800"/>
                        </a:spcAft>
                        <a:buNone/>
                      </a:pPr>
                      <a:r>
                        <a:rPr lang="en-US" sz="800" kern="100" dirty="0" err="1">
                          <a:effectLst/>
                        </a:rPr>
                        <a:t>hogyha</a:t>
                      </a:r>
                      <a:r>
                        <a:rPr lang="en-US" sz="800" kern="100" dirty="0">
                          <a:effectLst/>
                        </a:rPr>
                        <a:t> </a:t>
                      </a:r>
                      <a:r>
                        <a:rPr lang="en-US" sz="800" kern="100" dirty="0" err="1">
                          <a:effectLst/>
                        </a:rPr>
                        <a:t>az</a:t>
                      </a:r>
                      <a:r>
                        <a:rPr lang="en-US" sz="800" kern="100" dirty="0">
                          <a:effectLst/>
                        </a:rPr>
                        <a:t> </a:t>
                      </a:r>
                      <a:r>
                        <a:rPr lang="en-US" sz="800" kern="100" dirty="0" err="1">
                          <a:effectLst/>
                        </a:rPr>
                        <a:t>asszisztenssel</a:t>
                      </a:r>
                      <a:r>
                        <a:rPr lang="en-US" sz="800" kern="100" dirty="0">
                          <a:effectLst/>
                        </a:rPr>
                        <a:t> </a:t>
                      </a:r>
                      <a:r>
                        <a:rPr lang="en-US" sz="800" kern="100" dirty="0" err="1">
                          <a:effectLst/>
                        </a:rPr>
                        <a:t>nem</a:t>
                      </a:r>
                      <a:r>
                        <a:rPr lang="en-US" sz="800" kern="100" dirty="0">
                          <a:effectLst/>
                        </a:rPr>
                        <a:t> </a:t>
                      </a:r>
                      <a:r>
                        <a:rPr lang="en-US" sz="800" kern="100" dirty="0" err="1">
                          <a:effectLst/>
                        </a:rPr>
                        <a:t>szinkronban</a:t>
                      </a:r>
                      <a:r>
                        <a:rPr lang="en-US" sz="800" kern="100" dirty="0">
                          <a:effectLst/>
                        </a:rPr>
                        <a:t> </a:t>
                      </a:r>
                      <a:r>
                        <a:rPr lang="en-US" sz="800" kern="100" dirty="0" err="1">
                          <a:effectLst/>
                        </a:rPr>
                        <a:t>dolgozunk</a:t>
                      </a:r>
                      <a:r>
                        <a:rPr lang="en-US" sz="800" kern="100" dirty="0">
                          <a:effectLst/>
                        </a:rPr>
                        <a:t>, </a:t>
                      </a:r>
                      <a:endParaRPr lang="en-GB" sz="800" kern="100" dirty="0">
                        <a:effectLst/>
                      </a:endParaRPr>
                    </a:p>
                  </a:txBody>
                  <a:tcPr marL="6736" marR="6736" marT="0" marB="0"/>
                </a:tc>
                <a:extLst>
                  <a:ext uri="{0D108BD9-81ED-4DB2-BD59-A6C34878D82A}">
                    <a16:rowId xmlns:a16="http://schemas.microsoft.com/office/drawing/2014/main" val="2949898462"/>
                  </a:ext>
                </a:extLst>
              </a:tr>
              <a:tr h="569437">
                <a:tc>
                  <a:txBody>
                    <a:bodyPr/>
                    <a:lstStyle/>
                    <a:p>
                      <a:pPr>
                        <a:lnSpc>
                          <a:spcPct val="115000"/>
                        </a:lnSpc>
                        <a:spcAft>
                          <a:spcPts val="800"/>
                        </a:spcAft>
                        <a:buNone/>
                      </a:pPr>
                      <a:r>
                        <a:rPr lang="en-US" sz="800" kern="100" dirty="0">
                          <a:effectLst/>
                        </a:rPr>
                        <a:t>Environment</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a:effectLst/>
                        </a:rPr>
                        <a:t>[[Environment]]</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Legal aspects, professional rules, local customs of a dental office unchangeable by the individual dentist</a:t>
                      </a:r>
                      <a:endParaRPr lang="en-GB" sz="800" kern="100" dirty="0">
                        <a:effectLst/>
                      </a:endParaRPr>
                    </a:p>
                  </a:txBody>
                  <a:tcPr marL="6736" marR="6736" marT="0" marB="0"/>
                </a:tc>
                <a:tc>
                  <a:txBody>
                    <a:bodyPr/>
                    <a:lstStyle/>
                    <a:p>
                      <a:pPr>
                        <a:lnSpc>
                          <a:spcPct val="115000"/>
                        </a:lnSpc>
                        <a:spcAft>
                          <a:spcPts val="800"/>
                        </a:spcAft>
                        <a:buNone/>
                      </a:pPr>
                      <a:r>
                        <a:rPr lang="en-US" sz="800" kern="100">
                          <a:effectLst/>
                        </a:rPr>
                        <a:t>Én úgy gondolom, hogy a szakma szabályai szerint járok el.</a:t>
                      </a:r>
                      <a:endParaRPr lang="en-GB" sz="800" kern="100">
                        <a:effectLst/>
                      </a:endParaRPr>
                    </a:p>
                    <a:p>
                      <a:pPr>
                        <a:lnSpc>
                          <a:spcPct val="115000"/>
                        </a:lnSpc>
                        <a:spcAft>
                          <a:spcPts val="800"/>
                        </a:spcAft>
                        <a:buNone/>
                      </a:pPr>
                      <a:r>
                        <a:rPr lang="en-US" sz="800" kern="100">
                          <a:effectLst/>
                        </a:rPr>
                        <a:t> </a:t>
                      </a:r>
                      <a:endParaRPr lang="en-GB" sz="800" kern="100">
                        <a:effectLst/>
                      </a:endParaRPr>
                    </a:p>
                    <a:p>
                      <a:pPr>
                        <a:lnSpc>
                          <a:spcPct val="115000"/>
                        </a:lnSpc>
                        <a:spcAft>
                          <a:spcPts val="800"/>
                        </a:spcAft>
                        <a:buNone/>
                      </a:pPr>
                      <a:r>
                        <a:rPr lang="en-US" sz="800" kern="100">
                          <a:effectLst/>
                        </a:rPr>
                        <a:t>én jelenleg ugye alkalmazottként vagyok</a:t>
                      </a:r>
                      <a:endParaRPr lang="en-GB" sz="800" kern="10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439683410"/>
                  </a:ext>
                </a:extLst>
              </a:tr>
              <a:tr h="562752">
                <a:tc>
                  <a:txBody>
                    <a:bodyPr/>
                    <a:lstStyle/>
                    <a:p>
                      <a:pPr>
                        <a:lnSpc>
                          <a:spcPct val="115000"/>
                        </a:lnSpc>
                        <a:spcAft>
                          <a:spcPts val="800"/>
                        </a:spcAft>
                        <a:buNone/>
                      </a:pPr>
                      <a:r>
                        <a:rPr lang="en-US" sz="800" kern="100" dirty="0">
                          <a:effectLst/>
                        </a:rPr>
                        <a:t>Personal limitation</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[[Personal]]</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tc>
                  <a:txBody>
                    <a:bodyPr/>
                    <a:lstStyle/>
                    <a:p>
                      <a:pPr>
                        <a:lnSpc>
                          <a:spcPct val="115000"/>
                        </a:lnSpc>
                        <a:spcAft>
                          <a:spcPts val="800"/>
                        </a:spcAft>
                        <a:buNone/>
                      </a:pPr>
                      <a:r>
                        <a:rPr lang="en-US" sz="800" kern="100" dirty="0">
                          <a:effectLst/>
                        </a:rPr>
                        <a:t>Personal limitations that prevent the dentist from fully engaging in a more sustainable practice</a:t>
                      </a:r>
                      <a:endParaRPr lang="en-GB" sz="800" kern="100" dirty="0">
                        <a:effectLst/>
                      </a:endParaRPr>
                    </a:p>
                  </a:txBody>
                  <a:tcPr marL="6736" marR="6736" marT="0" marB="0"/>
                </a:tc>
                <a:tc>
                  <a:txBody>
                    <a:bodyPr/>
                    <a:lstStyle/>
                    <a:p>
                      <a:pPr>
                        <a:lnSpc>
                          <a:spcPct val="115000"/>
                        </a:lnSpc>
                        <a:spcAft>
                          <a:spcPts val="800"/>
                        </a:spcAft>
                        <a:buNone/>
                      </a:pPr>
                      <a:r>
                        <a:rPr lang="en-US" sz="800" kern="100" dirty="0">
                          <a:effectLst/>
                        </a:rPr>
                        <a:t>De </a:t>
                      </a:r>
                      <a:r>
                        <a:rPr lang="en-US" sz="800" kern="100" dirty="0" err="1">
                          <a:effectLst/>
                        </a:rPr>
                        <a:t>hogy</a:t>
                      </a:r>
                      <a:r>
                        <a:rPr lang="en-US" sz="800" kern="100" dirty="0">
                          <a:effectLst/>
                        </a:rPr>
                        <a:t> </a:t>
                      </a:r>
                      <a:r>
                        <a:rPr lang="en-US" sz="800" kern="100" dirty="0" err="1">
                          <a:effectLst/>
                        </a:rPr>
                        <a:t>ennek</a:t>
                      </a:r>
                      <a:r>
                        <a:rPr lang="en-US" sz="800" kern="100" dirty="0">
                          <a:effectLst/>
                        </a:rPr>
                        <a:t> mi </a:t>
                      </a:r>
                      <a:r>
                        <a:rPr lang="en-US" sz="800" kern="100" dirty="0" err="1">
                          <a:effectLst/>
                        </a:rPr>
                        <a:t>az</a:t>
                      </a:r>
                      <a:r>
                        <a:rPr lang="en-US" sz="800" kern="100" dirty="0">
                          <a:effectLst/>
                        </a:rPr>
                        <a:t> </a:t>
                      </a:r>
                      <a:r>
                        <a:rPr lang="en-US" sz="800" kern="100" dirty="0" err="1">
                          <a:effectLst/>
                        </a:rPr>
                        <a:t>akadálya</a:t>
                      </a:r>
                      <a:r>
                        <a:rPr lang="en-US" sz="800" kern="100" dirty="0">
                          <a:effectLst/>
                        </a:rPr>
                        <a:t>, </a:t>
                      </a:r>
                      <a:r>
                        <a:rPr lang="en-US" sz="800" kern="100" dirty="0" err="1">
                          <a:effectLst/>
                        </a:rPr>
                        <a:t>szerintem</a:t>
                      </a:r>
                      <a:r>
                        <a:rPr lang="en-US" sz="800" kern="100" dirty="0">
                          <a:effectLst/>
                        </a:rPr>
                        <a:t> </a:t>
                      </a:r>
                      <a:r>
                        <a:rPr lang="en-US" sz="800" kern="100" dirty="0" err="1">
                          <a:effectLst/>
                        </a:rPr>
                        <a:t>az</a:t>
                      </a:r>
                      <a:r>
                        <a:rPr lang="en-US" sz="800" kern="100" dirty="0">
                          <a:effectLst/>
                        </a:rPr>
                        <a:t> </a:t>
                      </a:r>
                      <a:r>
                        <a:rPr lang="en-US" sz="800" kern="100" dirty="0" err="1">
                          <a:effectLst/>
                        </a:rPr>
                        <a:t>akadálya</a:t>
                      </a:r>
                      <a:r>
                        <a:rPr lang="en-US" sz="800" kern="100" dirty="0">
                          <a:effectLst/>
                        </a:rPr>
                        <a:t> </a:t>
                      </a:r>
                      <a:r>
                        <a:rPr lang="en-US" sz="800" kern="100" dirty="0" err="1">
                          <a:effectLst/>
                        </a:rPr>
                        <a:t>lehet</a:t>
                      </a:r>
                      <a:r>
                        <a:rPr lang="en-US" sz="800" kern="100" dirty="0">
                          <a:effectLst/>
                        </a:rPr>
                        <a:t> </a:t>
                      </a:r>
                      <a:r>
                        <a:rPr lang="en-US" sz="800" kern="100" dirty="0" err="1">
                          <a:effectLst/>
                        </a:rPr>
                        <a:t>az</a:t>
                      </a:r>
                      <a:r>
                        <a:rPr lang="en-US" sz="800" kern="100" dirty="0">
                          <a:effectLst/>
                        </a:rPr>
                        <a:t> a </a:t>
                      </a:r>
                      <a:r>
                        <a:rPr lang="en-US" sz="800" kern="100" dirty="0" err="1">
                          <a:effectLst/>
                        </a:rPr>
                        <a:t>figyelmetlenség</a:t>
                      </a:r>
                      <a:endParaRPr lang="en-GB" sz="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736" marR="6736" marT="0" marB="0"/>
                </a:tc>
                <a:extLst>
                  <a:ext uri="{0D108BD9-81ED-4DB2-BD59-A6C34878D82A}">
                    <a16:rowId xmlns:a16="http://schemas.microsoft.com/office/drawing/2014/main" val="3889272365"/>
                  </a:ext>
                </a:extLst>
              </a:tr>
            </a:tbl>
          </a:graphicData>
        </a:graphic>
      </p:graphicFrame>
    </p:spTree>
    <p:extLst>
      <p:ext uri="{BB962C8B-B14F-4D97-AF65-F5344CB8AC3E}">
        <p14:creationId xmlns:p14="http://schemas.microsoft.com/office/powerpoint/2010/main" val="42834895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E9CBC-0714-D278-7E8D-9A4C3BAD8DE7}"/>
              </a:ext>
            </a:extLst>
          </p:cNvPr>
          <p:cNvSpPr>
            <a:spLocks noGrp="1"/>
          </p:cNvSpPr>
          <p:nvPr>
            <p:ph type="title"/>
          </p:nvPr>
        </p:nvSpPr>
        <p:spPr/>
        <p:txBody>
          <a:bodyPr/>
          <a:lstStyle/>
          <a:p>
            <a:r>
              <a:rPr lang="en-GB" dirty="0"/>
              <a:t>Preliminary results</a:t>
            </a:r>
          </a:p>
        </p:txBody>
      </p:sp>
      <p:sp>
        <p:nvSpPr>
          <p:cNvPr id="3" name="Content Placeholder 2">
            <a:extLst>
              <a:ext uri="{FF2B5EF4-FFF2-40B4-BE49-F238E27FC236}">
                <a16:creationId xmlns:a16="http://schemas.microsoft.com/office/drawing/2014/main" id="{8988FA60-7F0C-CF32-24B6-3F2DFF3C49C6}"/>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C09A011C-39DF-1A02-4210-DC77AF33E343}"/>
              </a:ext>
            </a:extLst>
          </p:cNvPr>
          <p:cNvPicPr>
            <a:picLocks noChangeAspect="1"/>
          </p:cNvPicPr>
          <p:nvPr/>
        </p:nvPicPr>
        <p:blipFill>
          <a:blip r:embed="rId2"/>
          <a:stretch>
            <a:fillRect/>
          </a:stretch>
        </p:blipFill>
        <p:spPr>
          <a:xfrm>
            <a:off x="106680" y="1476143"/>
            <a:ext cx="12192000" cy="4823289"/>
          </a:xfrm>
          <a:prstGeom prst="rect">
            <a:avLst/>
          </a:prstGeom>
        </p:spPr>
      </p:pic>
    </p:spTree>
    <p:extLst>
      <p:ext uri="{BB962C8B-B14F-4D97-AF65-F5344CB8AC3E}">
        <p14:creationId xmlns:p14="http://schemas.microsoft.com/office/powerpoint/2010/main" val="2849241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1F16E-C6C4-6908-D9A6-2436BB421BF7}"/>
              </a:ext>
            </a:extLst>
          </p:cNvPr>
          <p:cNvSpPr>
            <a:spLocks noGrp="1"/>
          </p:cNvSpPr>
          <p:nvPr>
            <p:ph type="title"/>
          </p:nvPr>
        </p:nvSpPr>
        <p:spPr/>
        <p:txBody>
          <a:bodyPr/>
          <a:lstStyle/>
          <a:p>
            <a:r>
              <a:rPr lang="en-GB" dirty="0"/>
              <a:t>Preliminary results: QNA, case_14</a:t>
            </a:r>
          </a:p>
        </p:txBody>
      </p:sp>
      <p:pic>
        <p:nvPicPr>
          <p:cNvPr id="10" name="Picture 9" descr="A diagram of a workflow&#10;&#10;AI-generated content may be incorrect.">
            <a:extLst>
              <a:ext uri="{FF2B5EF4-FFF2-40B4-BE49-F238E27FC236}">
                <a16:creationId xmlns:a16="http://schemas.microsoft.com/office/drawing/2014/main" id="{61D62B64-D2F6-5134-3B27-F9A2225F78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5040" y="1492568"/>
            <a:ext cx="6903720" cy="5177790"/>
          </a:xfrm>
          <a:prstGeom prst="rect">
            <a:avLst/>
          </a:prstGeom>
        </p:spPr>
      </p:pic>
    </p:spTree>
    <p:extLst>
      <p:ext uri="{BB962C8B-B14F-4D97-AF65-F5344CB8AC3E}">
        <p14:creationId xmlns:p14="http://schemas.microsoft.com/office/powerpoint/2010/main" val="32976862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B6BE8-47D0-60B3-ABE2-7A45176CE6F0}"/>
              </a:ext>
            </a:extLst>
          </p:cNvPr>
          <p:cNvSpPr>
            <a:spLocks noGrp="1"/>
          </p:cNvSpPr>
          <p:nvPr>
            <p:ph type="title"/>
          </p:nvPr>
        </p:nvSpPr>
        <p:spPr/>
        <p:txBody>
          <a:bodyPr/>
          <a:lstStyle/>
          <a:p>
            <a:r>
              <a:rPr lang="en-GB" dirty="0"/>
              <a:t>Preliminary results: QNA, Case_15</a:t>
            </a:r>
          </a:p>
        </p:txBody>
      </p:sp>
      <p:pic>
        <p:nvPicPr>
          <p:cNvPr id="5" name="Picture 4" descr="A diagram of a diagram&#10;&#10;AI-generated content may be incorrect.">
            <a:extLst>
              <a:ext uri="{FF2B5EF4-FFF2-40B4-BE49-F238E27FC236}">
                <a16:creationId xmlns:a16="http://schemas.microsoft.com/office/drawing/2014/main" id="{89BD3CDE-7809-DB13-FE46-9275F267C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1440180"/>
            <a:ext cx="7132320" cy="5349240"/>
          </a:xfrm>
          <a:prstGeom prst="rect">
            <a:avLst/>
          </a:prstGeom>
        </p:spPr>
      </p:pic>
    </p:spTree>
    <p:extLst>
      <p:ext uri="{BB962C8B-B14F-4D97-AF65-F5344CB8AC3E}">
        <p14:creationId xmlns:p14="http://schemas.microsoft.com/office/powerpoint/2010/main" val="8445293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7DBAC-D434-87AE-5802-1B9ABFDE824E}"/>
              </a:ext>
            </a:extLst>
          </p:cNvPr>
          <p:cNvSpPr>
            <a:spLocks noGrp="1"/>
          </p:cNvSpPr>
          <p:nvPr>
            <p:ph type="title"/>
          </p:nvPr>
        </p:nvSpPr>
        <p:spPr/>
        <p:txBody>
          <a:bodyPr/>
          <a:lstStyle/>
          <a:p>
            <a:r>
              <a:rPr lang="en-GB" dirty="0"/>
              <a:t>Limitations</a:t>
            </a:r>
          </a:p>
        </p:txBody>
      </p:sp>
      <p:sp>
        <p:nvSpPr>
          <p:cNvPr id="3" name="Content Placeholder 2">
            <a:extLst>
              <a:ext uri="{FF2B5EF4-FFF2-40B4-BE49-F238E27FC236}">
                <a16:creationId xmlns:a16="http://schemas.microsoft.com/office/drawing/2014/main" id="{DEDF73EA-1446-7784-F8DC-D562C8C2BFE8}"/>
              </a:ext>
            </a:extLst>
          </p:cNvPr>
          <p:cNvSpPr>
            <a:spLocks noGrp="1"/>
          </p:cNvSpPr>
          <p:nvPr>
            <p:ph idx="1"/>
          </p:nvPr>
        </p:nvSpPr>
        <p:spPr/>
        <p:txBody>
          <a:bodyPr/>
          <a:lstStyle/>
          <a:p>
            <a:r>
              <a:rPr lang="en-GB" dirty="0"/>
              <a:t>We did not calculate the environmental footprints of the items, but viewed each choice equal</a:t>
            </a:r>
          </a:p>
          <a:p>
            <a:r>
              <a:rPr lang="en-GB" dirty="0"/>
              <a:t>We only examined the sustainability of the dentist-patient interaction (not travel, the building’s energy consumption, etc.)</a:t>
            </a:r>
          </a:p>
          <a:p>
            <a:r>
              <a:rPr lang="en-GB" dirty="0"/>
              <a:t>Preventive approach may not be equally relevant for all patients (e.g., regular patients with excellent oral hygiene)</a:t>
            </a:r>
          </a:p>
          <a:p>
            <a:r>
              <a:rPr lang="en-GB" dirty="0"/>
              <a:t>Dentists’ choices are heavily dependent on what is availability at the clinic</a:t>
            </a:r>
          </a:p>
          <a:p>
            <a:r>
              <a:rPr lang="en-GB" dirty="0"/>
              <a:t>QNA: Does not depict codes in isolation if not paired</a:t>
            </a:r>
          </a:p>
        </p:txBody>
      </p:sp>
    </p:spTree>
    <p:extLst>
      <p:ext uri="{BB962C8B-B14F-4D97-AF65-F5344CB8AC3E}">
        <p14:creationId xmlns:p14="http://schemas.microsoft.com/office/powerpoint/2010/main" val="11026704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F5F87-D6E7-7E38-0762-279E1BB793F3}"/>
              </a:ext>
            </a:extLst>
          </p:cNvPr>
          <p:cNvSpPr>
            <a:spLocks noGrp="1"/>
          </p:cNvSpPr>
          <p:nvPr>
            <p:ph type="title"/>
          </p:nvPr>
        </p:nvSpPr>
        <p:spPr/>
        <p:txBody>
          <a:bodyPr/>
          <a:lstStyle/>
          <a:p>
            <a:r>
              <a:rPr lang="en-GB" dirty="0"/>
              <a:t>Funding</a:t>
            </a:r>
          </a:p>
        </p:txBody>
      </p:sp>
      <p:sp>
        <p:nvSpPr>
          <p:cNvPr id="3" name="Content Placeholder 2">
            <a:extLst>
              <a:ext uri="{FF2B5EF4-FFF2-40B4-BE49-F238E27FC236}">
                <a16:creationId xmlns:a16="http://schemas.microsoft.com/office/drawing/2014/main" id="{392AFF3D-9C37-95BB-83E1-66C65425F37A}"/>
              </a:ext>
            </a:extLst>
          </p:cNvPr>
          <p:cNvSpPr>
            <a:spLocks noGrp="1"/>
          </p:cNvSpPr>
          <p:nvPr>
            <p:ph idx="1"/>
          </p:nvPr>
        </p:nvSpPr>
        <p:spPr/>
        <p:txBody>
          <a:bodyPr/>
          <a:lstStyle/>
          <a:p>
            <a:pPr marL="0" indent="0">
              <a:buNone/>
            </a:pPr>
            <a:r>
              <a:rPr lang="en-GB" dirty="0"/>
              <a:t>Supported by the EKÖP-2024-2.1.1-EKÖP-2024-00004 University Research Scholarship Programme of the Ministry for Culture and Innovation from the source of the National Research, Development and Innovation Fund</a:t>
            </a:r>
          </a:p>
          <a:p>
            <a:pPr marL="0" indent="0">
              <a:buNone/>
            </a:pPr>
            <a:endParaRPr lang="en-GB" dirty="0"/>
          </a:p>
        </p:txBody>
      </p:sp>
    </p:spTree>
    <p:extLst>
      <p:ext uri="{BB962C8B-B14F-4D97-AF65-F5344CB8AC3E}">
        <p14:creationId xmlns:p14="http://schemas.microsoft.com/office/powerpoint/2010/main" val="20840754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zöveg helye 6"/>
          <p:cNvSpPr>
            <a:spLocks noGrp="1"/>
          </p:cNvSpPr>
          <p:nvPr>
            <p:ph type="body" sz="quarter" idx="12"/>
          </p:nvPr>
        </p:nvSpPr>
        <p:spPr/>
        <p:txBody>
          <a:bodyPr/>
          <a:lstStyle/>
          <a:p>
            <a:r>
              <a:rPr lang="en-GB" dirty="0"/>
              <a:t>Thank you for your attention!</a:t>
            </a:r>
          </a:p>
        </p:txBody>
      </p:sp>
    </p:spTree>
    <p:extLst>
      <p:ext uri="{BB962C8B-B14F-4D97-AF65-F5344CB8AC3E}">
        <p14:creationId xmlns:p14="http://schemas.microsoft.com/office/powerpoint/2010/main" val="2041617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9DA64-1C3E-1482-87BA-D53E4323402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9146548-202B-03C3-E040-546C0AAA1026}"/>
              </a:ext>
            </a:extLst>
          </p:cNvPr>
          <p:cNvSpPr>
            <a:spLocks noGrp="1"/>
          </p:cNvSpPr>
          <p:nvPr>
            <p:ph type="title"/>
          </p:nvPr>
        </p:nvSpPr>
        <p:spPr/>
        <p:txBody>
          <a:bodyPr>
            <a:normAutofit fontScale="90000"/>
          </a:bodyPr>
          <a:lstStyle/>
          <a:p>
            <a:r>
              <a:rPr lang="en-GB" dirty="0" err="1"/>
              <a:t>Principlism</a:t>
            </a:r>
            <a:r>
              <a:rPr lang="en-GB" dirty="0"/>
              <a:t>: The </a:t>
            </a:r>
            <a:r>
              <a:rPr lang="en-GB" dirty="0" err="1"/>
              <a:t>philopsophical</a:t>
            </a:r>
            <a:r>
              <a:rPr lang="en-GB" dirty="0"/>
              <a:t> framework in bioethics to solve ethical dilemmas with ethical principles</a:t>
            </a:r>
          </a:p>
        </p:txBody>
      </p:sp>
      <p:sp>
        <p:nvSpPr>
          <p:cNvPr id="5" name="Text Placeholder 4">
            <a:extLst>
              <a:ext uri="{FF2B5EF4-FFF2-40B4-BE49-F238E27FC236}">
                <a16:creationId xmlns:a16="http://schemas.microsoft.com/office/drawing/2014/main" id="{1029B911-6EE9-F1DB-BF6D-AA2A766E77F0}"/>
              </a:ext>
            </a:extLst>
          </p:cNvPr>
          <p:cNvSpPr>
            <a:spLocks noGrp="1"/>
          </p:cNvSpPr>
          <p:nvPr>
            <p:ph type="body" idx="1"/>
          </p:nvPr>
        </p:nvSpPr>
        <p:spPr/>
        <p:txBody>
          <a:bodyPr>
            <a:normAutofit fontScale="77500" lnSpcReduction="20000"/>
          </a:bodyPr>
          <a:lstStyle/>
          <a:p>
            <a:r>
              <a:rPr lang="en-GB" dirty="0" err="1"/>
              <a:t>Beauchamp&amp;Childress</a:t>
            </a:r>
            <a:r>
              <a:rPr lang="en-GB" dirty="0"/>
              <a:t>: “Fundamental principles of biomedical ethics”</a:t>
            </a:r>
          </a:p>
        </p:txBody>
      </p:sp>
      <p:sp>
        <p:nvSpPr>
          <p:cNvPr id="6" name="Content Placeholder 5">
            <a:extLst>
              <a:ext uri="{FF2B5EF4-FFF2-40B4-BE49-F238E27FC236}">
                <a16:creationId xmlns:a16="http://schemas.microsoft.com/office/drawing/2014/main" id="{7201540D-4BA4-D567-7B20-6AC905441528}"/>
              </a:ext>
            </a:extLst>
          </p:cNvPr>
          <p:cNvSpPr>
            <a:spLocks noGrp="1"/>
          </p:cNvSpPr>
          <p:nvPr>
            <p:ph sz="half" idx="2"/>
          </p:nvPr>
        </p:nvSpPr>
        <p:spPr/>
        <p:txBody>
          <a:bodyPr>
            <a:normAutofit lnSpcReduction="10000"/>
          </a:bodyPr>
          <a:lstStyle/>
          <a:p>
            <a:r>
              <a:rPr lang="en-GB" dirty="0"/>
              <a:t>Patient Autonomy</a:t>
            </a:r>
          </a:p>
          <a:p>
            <a:r>
              <a:rPr lang="en-GB" dirty="0"/>
              <a:t>Beneficence</a:t>
            </a:r>
          </a:p>
          <a:p>
            <a:r>
              <a:rPr lang="en-GB" dirty="0"/>
              <a:t>Nonmaleficence</a:t>
            </a:r>
          </a:p>
          <a:p>
            <a:r>
              <a:rPr lang="en-GB" dirty="0"/>
              <a:t>Justice</a:t>
            </a:r>
          </a:p>
          <a:p>
            <a:endParaRPr lang="en-GB" dirty="0"/>
          </a:p>
          <a:p>
            <a:endParaRPr lang="en-GB" dirty="0"/>
          </a:p>
          <a:p>
            <a:endParaRPr lang="en-GB" dirty="0"/>
          </a:p>
          <a:p>
            <a:pPr marL="0" indent="0">
              <a:buNone/>
            </a:pPr>
            <a:r>
              <a:rPr lang="en-GB" dirty="0"/>
              <a:t>Not ranked!</a:t>
            </a:r>
          </a:p>
          <a:p>
            <a:pPr marL="0" indent="0">
              <a:buNone/>
            </a:pPr>
            <a:endParaRPr lang="en-GB" dirty="0"/>
          </a:p>
        </p:txBody>
      </p:sp>
      <p:sp>
        <p:nvSpPr>
          <p:cNvPr id="7" name="Text Placeholder 6">
            <a:extLst>
              <a:ext uri="{FF2B5EF4-FFF2-40B4-BE49-F238E27FC236}">
                <a16:creationId xmlns:a16="http://schemas.microsoft.com/office/drawing/2014/main" id="{3A03ACC9-F2B0-7669-BE21-ABA169CB90BA}"/>
              </a:ext>
            </a:extLst>
          </p:cNvPr>
          <p:cNvSpPr>
            <a:spLocks noGrp="1"/>
          </p:cNvSpPr>
          <p:nvPr>
            <p:ph type="body" sz="quarter" idx="3"/>
          </p:nvPr>
        </p:nvSpPr>
        <p:spPr/>
        <p:txBody>
          <a:bodyPr>
            <a:normAutofit lnSpcReduction="10000"/>
          </a:bodyPr>
          <a:lstStyle/>
          <a:p>
            <a:r>
              <a:rPr lang="en-GB" dirty="0"/>
              <a:t>Ozar et al.: Central </a:t>
            </a:r>
            <a:r>
              <a:rPr lang="en-GB" dirty="0" err="1"/>
              <a:t>Practive</a:t>
            </a:r>
            <a:r>
              <a:rPr lang="en-GB" dirty="0"/>
              <a:t> Values of Dentistry</a:t>
            </a:r>
          </a:p>
        </p:txBody>
      </p:sp>
      <p:sp>
        <p:nvSpPr>
          <p:cNvPr id="8" name="Content Placeholder 7">
            <a:extLst>
              <a:ext uri="{FF2B5EF4-FFF2-40B4-BE49-F238E27FC236}">
                <a16:creationId xmlns:a16="http://schemas.microsoft.com/office/drawing/2014/main" id="{09B69E46-C967-78EA-573A-3970920F7121}"/>
              </a:ext>
            </a:extLst>
          </p:cNvPr>
          <p:cNvSpPr>
            <a:spLocks noGrp="1"/>
          </p:cNvSpPr>
          <p:nvPr>
            <p:ph sz="quarter" idx="4"/>
          </p:nvPr>
        </p:nvSpPr>
        <p:spPr/>
        <p:txBody>
          <a:bodyPr/>
          <a:lstStyle/>
          <a:p>
            <a:pPr marL="457200" indent="-457200">
              <a:buAutoNum type="arabicPeriod"/>
            </a:pPr>
            <a:r>
              <a:rPr lang="en-GB" dirty="0"/>
              <a:t>Patient’s life and health</a:t>
            </a:r>
          </a:p>
          <a:p>
            <a:pPr marL="457200" indent="-457200">
              <a:buAutoNum type="arabicPeriod"/>
            </a:pPr>
            <a:r>
              <a:rPr lang="en-GB" dirty="0"/>
              <a:t>Patient’s oral health</a:t>
            </a:r>
          </a:p>
          <a:p>
            <a:pPr marL="457200" indent="-457200">
              <a:buAutoNum type="arabicPeriod"/>
            </a:pPr>
            <a:r>
              <a:rPr lang="en-GB" dirty="0"/>
              <a:t>Patient autonomy</a:t>
            </a:r>
          </a:p>
          <a:p>
            <a:pPr marL="457200" indent="-457200">
              <a:buAutoNum type="arabicPeriod"/>
            </a:pPr>
            <a:r>
              <a:rPr lang="en-GB" dirty="0"/>
              <a:t>Dentist’s preferred practice patterns</a:t>
            </a:r>
          </a:p>
          <a:p>
            <a:pPr marL="457200" indent="-457200">
              <a:buAutoNum type="arabicPeriod"/>
            </a:pPr>
            <a:r>
              <a:rPr lang="en-GB" dirty="0" err="1"/>
              <a:t>Esthetic</a:t>
            </a:r>
            <a:r>
              <a:rPr lang="en-GB" dirty="0"/>
              <a:t> value</a:t>
            </a:r>
          </a:p>
          <a:p>
            <a:pPr marL="457200" indent="-457200">
              <a:buAutoNum type="arabicPeriod"/>
            </a:pPr>
            <a:r>
              <a:rPr lang="en-GB" dirty="0"/>
              <a:t>Efficiency in resource use</a:t>
            </a:r>
          </a:p>
          <a:p>
            <a:pPr marL="457200" indent="-457200">
              <a:buAutoNum type="arabicPeriod"/>
            </a:pPr>
            <a:endParaRPr lang="en-GB" dirty="0"/>
          </a:p>
        </p:txBody>
      </p:sp>
    </p:spTree>
    <p:extLst>
      <p:ext uri="{BB962C8B-B14F-4D97-AF65-F5344CB8AC3E}">
        <p14:creationId xmlns:p14="http://schemas.microsoft.com/office/powerpoint/2010/main" val="15300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1F00B-57C4-9CF8-B8F8-73890D9513E7}"/>
              </a:ext>
            </a:extLst>
          </p:cNvPr>
          <p:cNvSpPr>
            <a:spLocks noGrp="1"/>
          </p:cNvSpPr>
          <p:nvPr>
            <p:ph type="title"/>
          </p:nvPr>
        </p:nvSpPr>
        <p:spPr/>
        <p:txBody>
          <a:bodyPr/>
          <a:lstStyle/>
          <a:p>
            <a:r>
              <a:rPr lang="en-GB" dirty="0"/>
              <a:t>Limitations of patient autonomy in dentistry</a:t>
            </a:r>
          </a:p>
        </p:txBody>
      </p:sp>
      <p:sp>
        <p:nvSpPr>
          <p:cNvPr id="3" name="Content Placeholder 2">
            <a:extLst>
              <a:ext uri="{FF2B5EF4-FFF2-40B4-BE49-F238E27FC236}">
                <a16:creationId xmlns:a16="http://schemas.microsoft.com/office/drawing/2014/main" id="{69C9E000-91B4-2C5B-6D0D-518024F28D3A}"/>
              </a:ext>
            </a:extLst>
          </p:cNvPr>
          <p:cNvSpPr>
            <a:spLocks noGrp="1"/>
          </p:cNvSpPr>
          <p:nvPr>
            <p:ph idx="1"/>
          </p:nvPr>
        </p:nvSpPr>
        <p:spPr/>
        <p:txBody>
          <a:bodyPr>
            <a:normAutofit lnSpcReduction="10000"/>
          </a:bodyPr>
          <a:lstStyle/>
          <a:p>
            <a:r>
              <a:rPr lang="en-GB" b="1" dirty="0"/>
              <a:t>The conflict between oral health and patient autonomy in dentistry: a scoping review</a:t>
            </a:r>
            <a:br>
              <a:rPr lang="en-GB" b="1" dirty="0"/>
            </a:br>
            <a:r>
              <a:rPr lang="en-US" dirty="0">
                <a:hlinkClick r:id="rId2"/>
              </a:rPr>
              <a:t>https://doi.org/10.1186/s12910-024-01156-3</a:t>
            </a:r>
            <a:endParaRPr lang="en-US" dirty="0"/>
          </a:p>
          <a:p>
            <a:r>
              <a:rPr lang="en-US" dirty="0"/>
              <a:t>Cases in literature: </a:t>
            </a:r>
          </a:p>
          <a:p>
            <a:pPr lvl="1"/>
            <a:r>
              <a:rPr lang="en-US" b="1" dirty="0"/>
              <a:t>Esthetic</a:t>
            </a:r>
            <a:r>
              <a:rPr lang="en-US" dirty="0"/>
              <a:t> interventions</a:t>
            </a:r>
          </a:p>
          <a:p>
            <a:pPr lvl="1"/>
            <a:r>
              <a:rPr lang="en-US" dirty="0"/>
              <a:t>Request for </a:t>
            </a:r>
            <a:r>
              <a:rPr lang="en-US" b="1" dirty="0"/>
              <a:t>tooth extraction </a:t>
            </a:r>
            <a:r>
              <a:rPr lang="en-US" dirty="0"/>
              <a:t>for various reasons (fear of comprehensive treatment, rapid solution, </a:t>
            </a:r>
            <a:r>
              <a:rPr lang="en-GB" dirty="0"/>
              <a:t>mental health disorders, cultural reasons)</a:t>
            </a:r>
          </a:p>
          <a:p>
            <a:pPr lvl="1"/>
            <a:r>
              <a:rPr lang="en-GB" dirty="0"/>
              <a:t>Artificial water fluoridation</a:t>
            </a:r>
          </a:p>
          <a:p>
            <a:pPr lvl="1"/>
            <a:r>
              <a:rPr lang="en-GB" dirty="0"/>
              <a:t>Forcing oral hygiene practices in nursing home</a:t>
            </a:r>
          </a:p>
          <a:p>
            <a:r>
              <a:rPr lang="en-GB" dirty="0"/>
              <a:t>Literature about the limitations of patient autonomy not in the context of dentistry is exhaustive! See euthanasia, healthy limb amputation in BIID patients, etc.</a:t>
            </a:r>
          </a:p>
        </p:txBody>
      </p:sp>
      <p:pic>
        <p:nvPicPr>
          <p:cNvPr id="4" name="Picture 3">
            <a:extLst>
              <a:ext uri="{FF2B5EF4-FFF2-40B4-BE49-F238E27FC236}">
                <a16:creationId xmlns:a16="http://schemas.microsoft.com/office/drawing/2014/main" id="{342A8C3C-5DC3-9E51-3FCF-2393DE5A612C}"/>
              </a:ext>
            </a:extLst>
          </p:cNvPr>
          <p:cNvPicPr>
            <a:picLocks noChangeAspect="1"/>
          </p:cNvPicPr>
          <p:nvPr/>
        </p:nvPicPr>
        <p:blipFill>
          <a:blip r:embed="rId3"/>
          <a:stretch>
            <a:fillRect/>
          </a:stretch>
        </p:blipFill>
        <p:spPr>
          <a:xfrm>
            <a:off x="10584253" y="1640344"/>
            <a:ext cx="1607747" cy="1595475"/>
          </a:xfrm>
          <a:prstGeom prst="rect">
            <a:avLst/>
          </a:prstGeom>
        </p:spPr>
      </p:pic>
    </p:spTree>
    <p:extLst>
      <p:ext uri="{BB962C8B-B14F-4D97-AF65-F5344CB8AC3E}">
        <p14:creationId xmlns:p14="http://schemas.microsoft.com/office/powerpoint/2010/main" val="1245267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D6970-24CC-CAE4-93C7-C04DF6E2F57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384CF067-79D7-CFAE-4E4B-FB43BB742CD7}"/>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88AE8699-CDDD-EA75-1A95-A454DC53EE83}"/>
              </a:ext>
            </a:extLst>
          </p:cNvPr>
          <p:cNvPicPr>
            <a:picLocks noChangeAspect="1"/>
          </p:cNvPicPr>
          <p:nvPr/>
        </p:nvPicPr>
        <p:blipFill>
          <a:blip r:embed="rId2"/>
          <a:stretch>
            <a:fillRect/>
          </a:stretch>
        </p:blipFill>
        <p:spPr>
          <a:xfrm>
            <a:off x="106745" y="48829"/>
            <a:ext cx="11978509" cy="6760341"/>
          </a:xfrm>
          <a:prstGeom prst="rect">
            <a:avLst/>
          </a:prstGeom>
        </p:spPr>
      </p:pic>
    </p:spTree>
    <p:extLst>
      <p:ext uri="{BB962C8B-B14F-4D97-AF65-F5344CB8AC3E}">
        <p14:creationId xmlns:p14="http://schemas.microsoft.com/office/powerpoint/2010/main" val="3928866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79577-59FE-D310-D52B-A2FBF4E67076}"/>
              </a:ext>
            </a:extLst>
          </p:cNvPr>
          <p:cNvSpPr>
            <a:spLocks noGrp="1"/>
          </p:cNvSpPr>
          <p:nvPr>
            <p:ph type="title"/>
          </p:nvPr>
        </p:nvSpPr>
        <p:spPr/>
        <p:txBody>
          <a:bodyPr/>
          <a:lstStyle/>
          <a:p>
            <a:r>
              <a:rPr lang="en-GB" dirty="0"/>
              <a:t>A current issue in medicine (and in dentistry): Sustainability</a:t>
            </a:r>
          </a:p>
        </p:txBody>
      </p:sp>
      <p:sp>
        <p:nvSpPr>
          <p:cNvPr id="3" name="Content Placeholder 2">
            <a:extLst>
              <a:ext uri="{FF2B5EF4-FFF2-40B4-BE49-F238E27FC236}">
                <a16:creationId xmlns:a16="http://schemas.microsoft.com/office/drawing/2014/main" id="{7693280C-76FD-6EA8-601A-72916D59D0E1}"/>
              </a:ext>
            </a:extLst>
          </p:cNvPr>
          <p:cNvSpPr>
            <a:spLocks noGrp="1"/>
          </p:cNvSpPr>
          <p:nvPr>
            <p:ph idx="1"/>
          </p:nvPr>
        </p:nvSpPr>
        <p:spPr/>
        <p:txBody>
          <a:bodyPr/>
          <a:lstStyle/>
          <a:p>
            <a:r>
              <a:rPr lang="en-US" b="1" dirty="0"/>
              <a:t>OECD</a:t>
            </a:r>
            <a:r>
              <a:rPr lang="en-US" dirty="0"/>
              <a:t> countries + India + China: </a:t>
            </a:r>
            <a:r>
              <a:rPr lang="en-US" b="1" dirty="0"/>
              <a:t>3,3-8,1%</a:t>
            </a:r>
            <a:r>
              <a:rPr lang="en-US" dirty="0"/>
              <a:t> of total carbon footprint stems from health care</a:t>
            </a:r>
          </a:p>
          <a:p>
            <a:r>
              <a:rPr lang="en-US" b="1" dirty="0"/>
              <a:t>NHS</a:t>
            </a:r>
            <a:r>
              <a:rPr lang="en-US" dirty="0"/>
              <a:t>: </a:t>
            </a:r>
            <a:r>
              <a:rPr lang="hu-HU" dirty="0" err="1"/>
              <a:t>Achieve</a:t>
            </a:r>
            <a:r>
              <a:rPr lang="hu-HU" dirty="0"/>
              <a:t> </a:t>
            </a:r>
            <a:r>
              <a:rPr lang="en-US" dirty="0"/>
              <a:t>zero net carbon submission by </a:t>
            </a:r>
            <a:r>
              <a:rPr lang="en-US" b="1" dirty="0"/>
              <a:t>2040</a:t>
            </a:r>
          </a:p>
          <a:p>
            <a:r>
              <a:rPr lang="hu-HU" u="sng" dirty="0"/>
              <a:t>P</a:t>
            </a:r>
            <a:r>
              <a:rPr lang="en-US" u="sng" dirty="0" err="1"/>
              <a:t>ublic</a:t>
            </a:r>
            <a:r>
              <a:rPr lang="en-US" u="sng" dirty="0"/>
              <a:t> </a:t>
            </a:r>
            <a:r>
              <a:rPr lang="hu-HU" u="sng" dirty="0"/>
              <a:t>is </a:t>
            </a:r>
            <a:r>
              <a:rPr lang="hu-HU" u="sng" dirty="0" err="1"/>
              <a:t>not</a:t>
            </a:r>
            <a:r>
              <a:rPr lang="hu-HU" u="sng" dirty="0"/>
              <a:t> </a:t>
            </a:r>
            <a:r>
              <a:rPr lang="hu-HU" u="sng" dirty="0" err="1"/>
              <a:t>aware</a:t>
            </a:r>
            <a:r>
              <a:rPr lang="hu-HU" dirty="0"/>
              <a:t> of </a:t>
            </a:r>
            <a:r>
              <a:rPr lang="hu-HU" dirty="0" err="1"/>
              <a:t>healthcare’s</a:t>
            </a:r>
            <a:r>
              <a:rPr lang="hu-HU" dirty="0"/>
              <a:t> </a:t>
            </a:r>
            <a:r>
              <a:rPr lang="hu-HU" dirty="0" err="1"/>
              <a:t>role</a:t>
            </a:r>
            <a:r>
              <a:rPr lang="hu-HU" dirty="0"/>
              <a:t> in </a:t>
            </a:r>
            <a:r>
              <a:rPr lang="hu-HU" dirty="0" err="1"/>
              <a:t>sustainability</a:t>
            </a:r>
            <a:r>
              <a:rPr lang="hu-HU" dirty="0"/>
              <a:t>, </a:t>
            </a:r>
            <a:r>
              <a:rPr lang="hu-HU" u="sng" dirty="0" err="1"/>
              <a:t>but</a:t>
            </a:r>
            <a:r>
              <a:rPr lang="hu-HU" u="sng" dirty="0"/>
              <a:t> </a:t>
            </a:r>
            <a:r>
              <a:rPr lang="hu-HU" u="sng" dirty="0" err="1"/>
              <a:t>they</a:t>
            </a:r>
            <a:r>
              <a:rPr lang="hu-HU" u="sng" dirty="0"/>
              <a:t> </a:t>
            </a:r>
            <a:r>
              <a:rPr lang="hu-HU" u="sng" dirty="0" err="1"/>
              <a:t>support</a:t>
            </a:r>
            <a:r>
              <a:rPr lang="hu-HU" dirty="0"/>
              <a:t> </a:t>
            </a:r>
            <a:r>
              <a:rPr lang="hu-HU" dirty="0" err="1"/>
              <a:t>green</a:t>
            </a:r>
            <a:r>
              <a:rPr lang="hu-HU" dirty="0"/>
              <a:t> </a:t>
            </a:r>
            <a:r>
              <a:rPr lang="hu-HU" dirty="0" err="1"/>
              <a:t>transformation</a:t>
            </a:r>
            <a:r>
              <a:rPr lang="hu-HU" dirty="0"/>
              <a:t> in </a:t>
            </a:r>
            <a:r>
              <a:rPr lang="hu-HU" dirty="0" err="1"/>
              <a:t>medicine</a:t>
            </a:r>
            <a:r>
              <a:rPr lang="hu-HU" dirty="0"/>
              <a:t> </a:t>
            </a:r>
            <a:r>
              <a:rPr lang="hu-HU" dirty="0" err="1"/>
              <a:t>when</a:t>
            </a:r>
            <a:r>
              <a:rPr lang="hu-HU" dirty="0"/>
              <a:t> </a:t>
            </a:r>
            <a:r>
              <a:rPr lang="hu-HU" dirty="0" err="1"/>
              <a:t>asked</a:t>
            </a:r>
            <a:endParaRPr lang="en-US" dirty="0"/>
          </a:p>
          <a:p>
            <a:endParaRPr lang="en-GB" dirty="0"/>
          </a:p>
        </p:txBody>
      </p:sp>
      <p:sp>
        <p:nvSpPr>
          <p:cNvPr id="4" name="TextBox 3">
            <a:extLst>
              <a:ext uri="{FF2B5EF4-FFF2-40B4-BE49-F238E27FC236}">
                <a16:creationId xmlns:a16="http://schemas.microsoft.com/office/drawing/2014/main" id="{1A64C000-8BA7-CC13-C8B4-CB0689335264}"/>
              </a:ext>
            </a:extLst>
          </p:cNvPr>
          <p:cNvSpPr txBox="1"/>
          <p:nvPr/>
        </p:nvSpPr>
        <p:spPr>
          <a:xfrm>
            <a:off x="5745479" y="4179934"/>
            <a:ext cx="6446521" cy="2312941"/>
          </a:xfrm>
          <a:prstGeom prst="rect">
            <a:avLst/>
          </a:prstGeom>
          <a:noFill/>
        </p:spPr>
        <p:txBody>
          <a:bodyPr wrap="square" rtlCol="0">
            <a:spAutoFit/>
          </a:bodyPr>
          <a:lstStyle/>
          <a:p>
            <a:pPr>
              <a:lnSpc>
                <a:spcPct val="107000"/>
              </a:lnSpc>
              <a:spcAft>
                <a:spcPts val="800"/>
              </a:spcAft>
            </a:pPr>
            <a:r>
              <a:rPr lang="en-US" sz="800" kern="100" dirty="0">
                <a:effectLst/>
                <a:latin typeface="Aptos" panose="020B0004020202020204" pitchFamily="34" charset="0"/>
                <a:ea typeface="Aptos" panose="020B0004020202020204" pitchFamily="34" charset="0"/>
                <a:cs typeface="Times New Roman" panose="02020603050405020304" pitchFamily="18" charset="0"/>
              </a:rPr>
              <a:t>Pichler, Peter-Paul, Ingram S. Jaccard, Ulli Weisz, and Helga Weisz. 2019. International comparison of health care carbon footprints. </a:t>
            </a:r>
            <a:r>
              <a:rPr lang="en-US" sz="800" i="1" kern="100" dirty="0">
                <a:effectLst/>
                <a:latin typeface="Aptos" panose="020B0004020202020204" pitchFamily="34" charset="0"/>
                <a:ea typeface="Aptos" panose="020B0004020202020204" pitchFamily="34" charset="0"/>
                <a:cs typeface="Times New Roman" panose="02020603050405020304" pitchFamily="18" charset="0"/>
              </a:rPr>
              <a:t>Environmental Research Letters</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14. IOP Publishing: 064004. https://doi.org/10.1088/1748-9326/ab19e1.</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US" sz="800" kern="100" dirty="0">
                <a:effectLst/>
                <a:latin typeface="Aptos" panose="020B0004020202020204" pitchFamily="34" charset="0"/>
                <a:ea typeface="Aptos" panose="020B0004020202020204" pitchFamily="34" charset="0"/>
                <a:cs typeface="Times New Roman" panose="02020603050405020304" pitchFamily="18" charset="0"/>
              </a:rPr>
              <a:t>Lenzen, Manfred, Arunima Malik, </a:t>
            </a:r>
            <a:r>
              <a:rPr lang="en-US" sz="800" kern="100" dirty="0" err="1">
                <a:effectLst/>
                <a:latin typeface="Aptos" panose="020B0004020202020204" pitchFamily="34" charset="0"/>
                <a:ea typeface="Aptos" panose="020B0004020202020204" pitchFamily="34" charset="0"/>
                <a:cs typeface="Times New Roman" panose="02020603050405020304" pitchFamily="18" charset="0"/>
              </a:rPr>
              <a:t>Mengyu</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Li, Jacob Fry, Helga Weisz, Peter-Paul Pichler, Leonardo </a:t>
            </a:r>
            <a:r>
              <a:rPr lang="en-US" sz="800" kern="100" dirty="0" err="1">
                <a:effectLst/>
                <a:latin typeface="Aptos" panose="020B0004020202020204" pitchFamily="34" charset="0"/>
                <a:ea typeface="Aptos" panose="020B0004020202020204" pitchFamily="34" charset="0"/>
                <a:cs typeface="Times New Roman" panose="02020603050405020304" pitchFamily="18" charset="0"/>
              </a:rPr>
              <a:t>Suveges</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Moreira Chaves, Anthony Capon, and David </a:t>
            </a:r>
            <a:r>
              <a:rPr lang="en-US" sz="800" kern="100" dirty="0" err="1">
                <a:effectLst/>
                <a:latin typeface="Aptos" panose="020B0004020202020204" pitchFamily="34" charset="0"/>
                <a:ea typeface="Aptos" panose="020B0004020202020204" pitchFamily="34" charset="0"/>
                <a:cs typeface="Times New Roman" panose="02020603050405020304" pitchFamily="18" charset="0"/>
              </a:rPr>
              <a:t>Pencheon</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2020. The environmental footprint of health care: a global assessment. </a:t>
            </a:r>
            <a:r>
              <a:rPr lang="en-US" sz="800" i="1" kern="100" dirty="0">
                <a:effectLst/>
                <a:latin typeface="Aptos" panose="020B0004020202020204" pitchFamily="34" charset="0"/>
                <a:ea typeface="Aptos" panose="020B0004020202020204" pitchFamily="34" charset="0"/>
                <a:cs typeface="Times New Roman" panose="02020603050405020304" pitchFamily="18" charset="0"/>
              </a:rPr>
              <a:t>The Lancet Planetary Health</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4: e271–e279. </a:t>
            </a:r>
            <a:r>
              <a:rPr lang="en-US" sz="800" kern="100" dirty="0">
                <a:effectLst/>
                <a:latin typeface="Aptos" panose="020B0004020202020204" pitchFamily="34" charset="0"/>
                <a:ea typeface="Aptos" panose="020B0004020202020204" pitchFamily="34" charset="0"/>
                <a:cs typeface="Times New Roman" panose="02020603050405020304" pitchFamily="18" charset="0"/>
                <a:hlinkClick r:id="rId2"/>
              </a:rPr>
              <a:t>https://doi.org/10.1016/S2542-5196(20)30121-2</a:t>
            </a:r>
            <a:r>
              <a:rPr lang="en-US" sz="800" kern="100" dirty="0">
                <a:effectLst/>
                <a:latin typeface="Aptos" panose="020B0004020202020204" pitchFamily="34" charset="0"/>
                <a:ea typeface="Aptos" panose="020B0004020202020204" pitchFamily="34" charset="0"/>
                <a:cs typeface="Times New Roman" panose="02020603050405020304" pitchFamily="18" charset="0"/>
              </a:rPr>
              <a:t>.</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Going green: what do the public think about the NHS and climate change? - The Health Foundation. 2024. https://www.health.org.uk/publications/long-reads/going-green-what-do-the-public-think-about-the-nhs-and-climate-change. Accessed January 4</a:t>
            </a:r>
            <a:r>
              <a:rPr lang="hu-HU" sz="800" kern="100" dirty="0">
                <a:latin typeface="Aptos" panose="020B0004020202020204" pitchFamily="34" charset="0"/>
                <a:ea typeface="Calibri" panose="020F0502020204030204" pitchFamily="34" charset="0"/>
                <a:cs typeface="Times New Roman" panose="02020603050405020304" pitchFamily="18" charset="0"/>
              </a:rPr>
              <a:t> 2024</a:t>
            </a:r>
          </a:p>
          <a:p>
            <a:pPr>
              <a:lnSpc>
                <a:spcPct val="107000"/>
              </a:lnSpc>
              <a:spcAft>
                <a:spcPts val="800"/>
              </a:spcAft>
            </a:pPr>
            <a:r>
              <a:rPr lang="en-US" sz="800" kern="100" dirty="0">
                <a:effectLst/>
                <a:latin typeface="Calibri" panose="020F0502020204030204" pitchFamily="34" charset="0"/>
                <a:ea typeface="Calibri" panose="020F0502020204030204" pitchFamily="34" charset="0"/>
                <a:cs typeface="Times New Roman" panose="02020603050405020304" pitchFamily="18" charset="0"/>
              </a:rPr>
              <a:t>Liew, K. L., and A. Wilkinson. 2017. P280 How do we choose inhalers? patient and physician perspectives on environmental, financial and ease-of-use factors. </a:t>
            </a:r>
            <a:r>
              <a:rPr lang="en-US" sz="800" i="1" kern="100" dirty="0">
                <a:effectLst/>
                <a:latin typeface="Calibri" panose="020F0502020204030204" pitchFamily="34" charset="0"/>
                <a:ea typeface="Calibri" panose="020F0502020204030204" pitchFamily="34" charset="0"/>
                <a:cs typeface="Times New Roman" panose="02020603050405020304" pitchFamily="18" charset="0"/>
              </a:rPr>
              <a:t>Thorax</a:t>
            </a:r>
            <a:r>
              <a:rPr lang="en-US" sz="800" kern="100" dirty="0">
                <a:effectLst/>
                <a:latin typeface="Calibri" panose="020F0502020204030204" pitchFamily="34" charset="0"/>
                <a:ea typeface="Calibri" panose="020F0502020204030204" pitchFamily="34" charset="0"/>
                <a:cs typeface="Times New Roman" panose="02020603050405020304" pitchFamily="18" charset="0"/>
              </a:rPr>
              <a:t> 72. BMJ Publishing Group Ltd: A235–A237. https://doi.org/10.1136/thoraxjnl-2017-210983.422.</a:t>
            </a:r>
            <a:endParaRPr lang="hu-HU" sz="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800" kern="100" dirty="0" err="1">
                <a:effectLst/>
                <a:latin typeface="Calibri" panose="020F0502020204030204" pitchFamily="34" charset="0"/>
                <a:ea typeface="Calibri" panose="020F0502020204030204" pitchFamily="34" charset="0"/>
                <a:cs typeface="Times New Roman" panose="02020603050405020304" pitchFamily="18" charset="0"/>
              </a:rPr>
              <a:t>D’Ancona</a:t>
            </a:r>
            <a:r>
              <a:rPr lang="en-US" sz="800" kern="100" dirty="0">
                <a:effectLst/>
                <a:latin typeface="Calibri" panose="020F0502020204030204" pitchFamily="34" charset="0"/>
                <a:ea typeface="Calibri" panose="020F0502020204030204" pitchFamily="34" charset="0"/>
                <a:cs typeface="Times New Roman" panose="02020603050405020304" pitchFamily="18" charset="0"/>
              </a:rPr>
              <a:t>, Grainne, Andrew Cumella, Charlotte Renwick, and Samantha Walker. 2021. The sustainability agenda and inhaled therapy: what do patients want? </a:t>
            </a:r>
            <a:r>
              <a:rPr lang="en-US" sz="800" i="1" kern="100" dirty="0">
                <a:effectLst/>
                <a:latin typeface="Calibri" panose="020F0502020204030204" pitchFamily="34" charset="0"/>
                <a:ea typeface="Calibri" panose="020F0502020204030204" pitchFamily="34" charset="0"/>
                <a:cs typeface="Times New Roman" panose="02020603050405020304" pitchFamily="18" charset="0"/>
              </a:rPr>
              <a:t>European Respiratory Journal</a:t>
            </a:r>
            <a:r>
              <a:rPr lang="en-US" sz="800" kern="100" dirty="0">
                <a:effectLst/>
                <a:latin typeface="Calibri" panose="020F0502020204030204" pitchFamily="34" charset="0"/>
                <a:ea typeface="Calibri" panose="020F0502020204030204" pitchFamily="34" charset="0"/>
                <a:cs typeface="Times New Roman" panose="02020603050405020304" pitchFamily="18" charset="0"/>
              </a:rPr>
              <a:t> 58. European Respiratory Society. https://doi.org/10.1183/13993003.congress-2021.PA3399.</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endParaRPr lang="hu-HU" sz="800" kern="100" dirty="0">
              <a:latin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50393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5CA7-A237-4587-348B-6A21EF914C42}"/>
              </a:ext>
            </a:extLst>
          </p:cNvPr>
          <p:cNvSpPr>
            <a:spLocks noGrp="1"/>
          </p:cNvSpPr>
          <p:nvPr>
            <p:ph type="title"/>
          </p:nvPr>
        </p:nvSpPr>
        <p:spPr/>
        <p:txBody>
          <a:bodyPr/>
          <a:lstStyle/>
          <a:p>
            <a:r>
              <a:rPr lang="en-GB" dirty="0"/>
              <a:t>Richie’s Principles of green medical ethics</a:t>
            </a:r>
          </a:p>
        </p:txBody>
      </p:sp>
      <p:sp>
        <p:nvSpPr>
          <p:cNvPr id="3" name="Content Placeholder 2">
            <a:extLst>
              <a:ext uri="{FF2B5EF4-FFF2-40B4-BE49-F238E27FC236}">
                <a16:creationId xmlns:a16="http://schemas.microsoft.com/office/drawing/2014/main" id="{AA41C956-4019-1186-38B5-3AA67C5027AC}"/>
              </a:ext>
            </a:extLst>
          </p:cNvPr>
          <p:cNvSpPr>
            <a:spLocks noGrp="1"/>
          </p:cNvSpPr>
          <p:nvPr>
            <p:ph idx="1"/>
          </p:nvPr>
        </p:nvSpPr>
        <p:spPr>
          <a:xfrm>
            <a:off x="838200" y="1690688"/>
            <a:ext cx="10515600" cy="4124324"/>
          </a:xfrm>
        </p:spPr>
        <p:txBody>
          <a:bodyPr/>
          <a:lstStyle/>
          <a:p>
            <a:r>
              <a:rPr lang="en-GB" dirty="0"/>
              <a:t>P</a:t>
            </a:r>
            <a:r>
              <a:rPr lang="hu-HU" dirty="0" err="1"/>
              <a:t>rin</a:t>
            </a:r>
            <a:r>
              <a:rPr lang="en-GB" dirty="0"/>
              <a:t>c</a:t>
            </a:r>
            <a:r>
              <a:rPr lang="hu-HU" dirty="0" err="1"/>
              <a:t>iples</a:t>
            </a:r>
            <a:r>
              <a:rPr lang="hu-HU" dirty="0"/>
              <a:t> of </a:t>
            </a:r>
            <a:r>
              <a:rPr lang="hu-HU" dirty="0" err="1"/>
              <a:t>green</a:t>
            </a:r>
            <a:r>
              <a:rPr lang="hu-HU" dirty="0"/>
              <a:t> </a:t>
            </a:r>
            <a:r>
              <a:rPr lang="hu-HU" dirty="0" err="1"/>
              <a:t>medical</a:t>
            </a:r>
            <a:r>
              <a:rPr lang="hu-HU" dirty="0"/>
              <a:t> </a:t>
            </a:r>
            <a:r>
              <a:rPr lang="hu-HU" dirty="0" err="1"/>
              <a:t>ethics</a:t>
            </a:r>
            <a:r>
              <a:rPr lang="hu-HU" dirty="0"/>
              <a:t>:</a:t>
            </a:r>
          </a:p>
          <a:p>
            <a:pPr lvl="1"/>
            <a:r>
              <a:rPr lang="hu-HU" dirty="0" err="1"/>
              <a:t>Distributive</a:t>
            </a:r>
            <a:r>
              <a:rPr lang="hu-HU" dirty="0"/>
              <a:t> </a:t>
            </a:r>
            <a:r>
              <a:rPr lang="hu-HU" dirty="0" err="1"/>
              <a:t>justice</a:t>
            </a:r>
            <a:endParaRPr lang="hu-HU" dirty="0"/>
          </a:p>
          <a:p>
            <a:pPr lvl="1"/>
            <a:r>
              <a:rPr lang="hu-HU" dirty="0" err="1"/>
              <a:t>Resource</a:t>
            </a:r>
            <a:r>
              <a:rPr lang="hu-HU" dirty="0"/>
              <a:t> </a:t>
            </a:r>
            <a:r>
              <a:rPr lang="hu-HU" dirty="0" err="1"/>
              <a:t>conversation</a:t>
            </a:r>
            <a:endParaRPr lang="hu-HU" dirty="0"/>
          </a:p>
          <a:p>
            <a:pPr lvl="1"/>
            <a:r>
              <a:rPr lang="hu-HU" dirty="0" err="1"/>
              <a:t>Simplicity</a:t>
            </a:r>
            <a:endParaRPr lang="hu-HU" dirty="0"/>
          </a:p>
          <a:p>
            <a:pPr lvl="1"/>
            <a:r>
              <a:rPr lang="hu-HU" dirty="0" err="1"/>
              <a:t>Ethical</a:t>
            </a:r>
            <a:r>
              <a:rPr lang="hu-HU" dirty="0"/>
              <a:t> </a:t>
            </a:r>
            <a:r>
              <a:rPr lang="hu-HU" dirty="0" err="1"/>
              <a:t>economics</a:t>
            </a:r>
            <a:endParaRPr lang="hu-HU" dirty="0"/>
          </a:p>
          <a:p>
            <a:r>
              <a:rPr lang="hu-HU" dirty="0"/>
              <a:t>+ </a:t>
            </a:r>
            <a:r>
              <a:rPr lang="hu-HU" dirty="0" err="1"/>
              <a:t>Green</a:t>
            </a:r>
            <a:r>
              <a:rPr lang="hu-HU" dirty="0"/>
              <a:t> </a:t>
            </a:r>
            <a:r>
              <a:rPr lang="hu-HU" dirty="0" err="1"/>
              <a:t>informed</a:t>
            </a:r>
            <a:r>
              <a:rPr lang="hu-HU" dirty="0"/>
              <a:t> </a:t>
            </a:r>
            <a:r>
              <a:rPr lang="hu-HU" dirty="0" err="1"/>
              <a:t>consent</a:t>
            </a:r>
            <a:endParaRPr lang="en-GB" dirty="0"/>
          </a:p>
          <a:p>
            <a:endParaRPr lang="en-GB" dirty="0"/>
          </a:p>
          <a:p>
            <a:r>
              <a:rPr lang="en-GB" dirty="0"/>
              <a:t>Debate: Are green options the duty of policy makers rather the individual medical practitioners?</a:t>
            </a:r>
          </a:p>
          <a:p>
            <a:endParaRPr lang="en-GB" dirty="0"/>
          </a:p>
        </p:txBody>
      </p:sp>
      <p:sp>
        <p:nvSpPr>
          <p:cNvPr id="4" name="TextBox 3">
            <a:extLst>
              <a:ext uri="{FF2B5EF4-FFF2-40B4-BE49-F238E27FC236}">
                <a16:creationId xmlns:a16="http://schemas.microsoft.com/office/drawing/2014/main" id="{6D91A2AA-613F-A4F2-4632-F61C98984242}"/>
              </a:ext>
            </a:extLst>
          </p:cNvPr>
          <p:cNvSpPr txBox="1"/>
          <p:nvPr/>
        </p:nvSpPr>
        <p:spPr>
          <a:xfrm>
            <a:off x="5877103" y="5130164"/>
            <a:ext cx="6314897" cy="951543"/>
          </a:xfrm>
          <a:prstGeom prst="rect">
            <a:avLst/>
          </a:prstGeom>
          <a:noFill/>
        </p:spPr>
        <p:txBody>
          <a:bodyPr wrap="square" rtlCol="0">
            <a:spAutoFit/>
          </a:bodyPr>
          <a:lstStyle/>
          <a:p>
            <a:pPr>
              <a:lnSpc>
                <a:spcPct val="107000"/>
              </a:lnSpc>
              <a:spcAft>
                <a:spcPts val="800"/>
              </a:spcAft>
            </a:pPr>
            <a:r>
              <a:rPr lang="en-US" sz="800" kern="100" dirty="0">
                <a:effectLst/>
                <a:latin typeface="Aptos" panose="020B0004020202020204" pitchFamily="34" charset="0"/>
                <a:ea typeface="Aptos" panose="020B0004020202020204" pitchFamily="34" charset="0"/>
                <a:cs typeface="Times New Roman" panose="02020603050405020304" pitchFamily="18" charset="0"/>
              </a:rPr>
              <a:t>Richie, Cristina. 2019. </a:t>
            </a:r>
            <a:r>
              <a:rPr lang="en-US" sz="800" i="1" kern="100" dirty="0">
                <a:effectLst/>
                <a:latin typeface="Aptos" panose="020B0004020202020204" pitchFamily="34" charset="0"/>
                <a:ea typeface="Aptos" panose="020B0004020202020204" pitchFamily="34" charset="0"/>
                <a:cs typeface="Times New Roman" panose="02020603050405020304" pitchFamily="18" charset="0"/>
              </a:rPr>
              <a:t>Principles of green bioethics: sustainability in health care</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East Lansing: Michigan State University Press.</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US" sz="800" kern="100" dirty="0">
                <a:effectLst/>
                <a:latin typeface="Aptos" panose="020B0004020202020204" pitchFamily="34" charset="0"/>
                <a:ea typeface="Aptos" panose="020B0004020202020204" pitchFamily="34" charset="0"/>
                <a:cs typeface="Times New Roman" panose="02020603050405020304" pitchFamily="18" charset="0"/>
              </a:rPr>
              <a:t>Richie, Cristina. 2023a. “Green informed consent” in the classroom, clinic, and consultation room. </a:t>
            </a:r>
            <a:r>
              <a:rPr lang="en-US" sz="800" i="1" kern="100" dirty="0">
                <a:effectLst/>
                <a:latin typeface="Aptos" panose="020B0004020202020204" pitchFamily="34" charset="0"/>
                <a:ea typeface="Aptos" panose="020B0004020202020204" pitchFamily="34" charset="0"/>
                <a:cs typeface="Times New Roman" panose="02020603050405020304" pitchFamily="18" charset="0"/>
              </a:rPr>
              <a:t>Medicine, Health Care and Philosophy</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26: 507–515. https://doi.org/10.1007/s11019-023-10163-x.</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US" sz="800" kern="100" dirty="0">
                <a:effectLst/>
                <a:latin typeface="Aptos" panose="020B0004020202020204" pitchFamily="34" charset="0"/>
                <a:ea typeface="Aptos" panose="020B0004020202020204" pitchFamily="34" charset="0"/>
                <a:cs typeface="Times New Roman" panose="02020603050405020304" pitchFamily="18" charset="0"/>
              </a:rPr>
              <a:t>ten Have, Henk, and Bert </a:t>
            </a:r>
            <a:r>
              <a:rPr lang="en-US" sz="800" kern="100" dirty="0" err="1">
                <a:effectLst/>
                <a:latin typeface="Aptos" panose="020B0004020202020204" pitchFamily="34" charset="0"/>
                <a:ea typeface="Aptos" panose="020B0004020202020204" pitchFamily="34" charset="0"/>
                <a:cs typeface="Times New Roman" panose="02020603050405020304" pitchFamily="18" charset="0"/>
              </a:rPr>
              <a:t>Gordijn</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2023. Green bioethics. </a:t>
            </a:r>
            <a:r>
              <a:rPr lang="en-US" sz="800" i="1" kern="100" dirty="0">
                <a:effectLst/>
                <a:latin typeface="Aptos" panose="020B0004020202020204" pitchFamily="34" charset="0"/>
                <a:ea typeface="Aptos" panose="020B0004020202020204" pitchFamily="34" charset="0"/>
                <a:cs typeface="Times New Roman" panose="02020603050405020304" pitchFamily="18" charset="0"/>
              </a:rPr>
              <a:t>Medicine, Health Care and Philosophy</a:t>
            </a:r>
            <a:r>
              <a:rPr lang="en-US" sz="800" kern="100" dirty="0">
                <a:effectLst/>
                <a:latin typeface="Aptos" panose="020B0004020202020204" pitchFamily="34" charset="0"/>
                <a:ea typeface="Aptos" panose="020B0004020202020204" pitchFamily="34" charset="0"/>
                <a:cs typeface="Times New Roman" panose="02020603050405020304" pitchFamily="18" charset="0"/>
              </a:rPr>
              <a:t> 26: 497–498. https://doi.org/10.1007/s11019-023-10182-8.</a:t>
            </a:r>
            <a:endParaRPr lang="hu-HU" sz="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803266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3CABA5-5BA8-F810-6251-B2B1C26CBED2}"/>
              </a:ext>
            </a:extLst>
          </p:cNvPr>
          <p:cNvSpPr>
            <a:spLocks noGrp="1"/>
          </p:cNvSpPr>
          <p:nvPr>
            <p:ph type="title"/>
          </p:nvPr>
        </p:nvSpPr>
        <p:spPr/>
        <p:txBody>
          <a:bodyPr/>
          <a:lstStyle/>
          <a:p>
            <a:r>
              <a:rPr lang="en-GB" dirty="0"/>
              <a:t>Two ongoing projects</a:t>
            </a:r>
          </a:p>
        </p:txBody>
      </p:sp>
      <p:sp>
        <p:nvSpPr>
          <p:cNvPr id="5" name="Text Placeholder 4">
            <a:extLst>
              <a:ext uri="{FF2B5EF4-FFF2-40B4-BE49-F238E27FC236}">
                <a16:creationId xmlns:a16="http://schemas.microsoft.com/office/drawing/2014/main" id="{C8354886-0321-AB7C-6072-ABA88B072D78}"/>
              </a:ext>
            </a:extLst>
          </p:cNvPr>
          <p:cNvSpPr>
            <a:spLocks noGrp="1"/>
          </p:cNvSpPr>
          <p:nvPr>
            <p:ph type="body" idx="1"/>
          </p:nvPr>
        </p:nvSpPr>
        <p:spPr>
          <a:xfrm>
            <a:off x="839788" y="1808162"/>
            <a:ext cx="5180013" cy="1325563"/>
          </a:xfrm>
        </p:spPr>
        <p:txBody>
          <a:bodyPr>
            <a:normAutofit/>
          </a:bodyPr>
          <a:lstStyle/>
          <a:p>
            <a:r>
              <a:rPr lang="en-GB" dirty="0"/>
              <a:t>Exploring the conflict between patient autonomy and oral health in dentistry</a:t>
            </a:r>
          </a:p>
        </p:txBody>
      </p:sp>
      <p:sp>
        <p:nvSpPr>
          <p:cNvPr id="7" name="Text Placeholder 6">
            <a:extLst>
              <a:ext uri="{FF2B5EF4-FFF2-40B4-BE49-F238E27FC236}">
                <a16:creationId xmlns:a16="http://schemas.microsoft.com/office/drawing/2014/main" id="{27816DBF-9C7C-BABC-832E-7A36A1EC279A}"/>
              </a:ext>
            </a:extLst>
          </p:cNvPr>
          <p:cNvSpPr>
            <a:spLocks noGrp="1"/>
          </p:cNvSpPr>
          <p:nvPr>
            <p:ph type="body" sz="quarter" idx="3"/>
          </p:nvPr>
        </p:nvSpPr>
        <p:spPr>
          <a:xfrm>
            <a:off x="6749733" y="2103120"/>
            <a:ext cx="4602479" cy="1030605"/>
          </a:xfrm>
        </p:spPr>
        <p:txBody>
          <a:bodyPr>
            <a:normAutofit lnSpcReduction="10000"/>
          </a:bodyPr>
          <a:lstStyle/>
          <a:p>
            <a:r>
              <a:rPr lang="en-GB" dirty="0"/>
              <a:t>Environmental sustainability in dental care</a:t>
            </a:r>
          </a:p>
        </p:txBody>
      </p:sp>
    </p:spTree>
    <p:extLst>
      <p:ext uri="{BB962C8B-B14F-4D97-AF65-F5344CB8AC3E}">
        <p14:creationId xmlns:p14="http://schemas.microsoft.com/office/powerpoint/2010/main" val="406834701"/>
      </p:ext>
    </p:extLst>
  </p:cSld>
  <p:clrMapOvr>
    <a:masterClrMapping/>
  </p:clrMapOvr>
</p:sld>
</file>

<file path=ppt/theme/theme1.xml><?xml version="1.0" encoding="utf-8"?>
<a:theme xmlns:a="http://schemas.openxmlformats.org/drawingml/2006/main" name="Office-téma">
  <a:themeElements>
    <a:clrScheme name="Semmelweis Egyetem">
      <a:dk1>
        <a:srgbClr val="242F62"/>
      </a:dk1>
      <a:lt1>
        <a:sysClr val="window" lastClr="FFFFFF"/>
      </a:lt1>
      <a:dk2>
        <a:srgbClr val="242F62"/>
      </a:dk2>
      <a:lt2>
        <a:srgbClr val="E3D496"/>
      </a:lt2>
      <a:accent1>
        <a:srgbClr val="B3A16E"/>
      </a:accent1>
      <a:accent2>
        <a:srgbClr val="E3D496"/>
      </a:accent2>
      <a:accent3>
        <a:srgbClr val="B3A16E"/>
      </a:accent3>
      <a:accent4>
        <a:srgbClr val="E3D496"/>
      </a:accent4>
      <a:accent5>
        <a:srgbClr val="B3A16E"/>
      </a:accent5>
      <a:accent6>
        <a:srgbClr val="E3D496"/>
      </a:accent6>
      <a:hlink>
        <a:srgbClr val="B3A16E"/>
      </a:hlink>
      <a:folHlink>
        <a:srgbClr val="B3A16E"/>
      </a:folHlink>
    </a:clrScheme>
    <a:fontScheme name="Long reformation">
      <a:majorFont>
        <a:latin typeface="Montserrat"/>
        <a:ea typeface=""/>
        <a:cs typeface=""/>
      </a:majorFont>
      <a:minorFont>
        <a:latin typeface="Montserrat"/>
        <a:ea typeface=""/>
        <a:cs typeface=""/>
      </a:minorFont>
    </a:fontScheme>
    <a:fmtScheme name="Office-té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mutató1" id="{DDB0DDBD-6287-4501-BD40-D641BDBF5C6F}" vid="{15285A77-5A02-4D46-8F1F-1AC551FF6B67}"/>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HUN_PPT_sablon_1108</Template>
  <TotalTime>674</TotalTime>
  <Words>3660</Words>
  <Application>Microsoft Office PowerPoint</Application>
  <PresentationFormat>Widescreen</PresentationFormat>
  <Paragraphs>342</Paragraphs>
  <Slides>36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Aptos</vt:lpstr>
      <vt:lpstr>Arial</vt:lpstr>
      <vt:lpstr>Calibri</vt:lpstr>
      <vt:lpstr>Montserrat</vt:lpstr>
      <vt:lpstr>Open Sans</vt:lpstr>
      <vt:lpstr>Times New Roman</vt:lpstr>
      <vt:lpstr>Office-téma</vt:lpstr>
      <vt:lpstr>PowerPoint Presentation</vt:lpstr>
      <vt:lpstr>Repositories of my projects</vt:lpstr>
      <vt:lpstr>Definitions: Autonomy and Oral Health</vt:lpstr>
      <vt:lpstr>Principlism: The philopsophical framework in bioethics to solve ethical dilemmas with ethical principles</vt:lpstr>
      <vt:lpstr>Limitations of patient autonomy in dentistry</vt:lpstr>
      <vt:lpstr>PowerPoint Presentation</vt:lpstr>
      <vt:lpstr>A current issue in medicine (and in dentistry): Sustainability</vt:lpstr>
      <vt:lpstr>Richie’s Principles of green medical ethics</vt:lpstr>
      <vt:lpstr>Two ongoing projects</vt:lpstr>
      <vt:lpstr>Exploring the conflict between patient autonomy and oral health in dentistry: Aims </vt:lpstr>
      <vt:lpstr>Sampling and Data Collection</vt:lpstr>
      <vt:lpstr>Data analysis</vt:lpstr>
      <vt:lpstr>Data analysis</vt:lpstr>
      <vt:lpstr>PowerPoint Presentation</vt:lpstr>
      <vt:lpstr>Mean epistemic network of dentists</vt:lpstr>
      <vt:lpstr>Mean epistemic network of dentists</vt:lpstr>
      <vt:lpstr>Mean epistemic network of patients</vt:lpstr>
      <vt:lpstr>Mean epistemic network of patients</vt:lpstr>
      <vt:lpstr>Projection space of dentists and patients</vt:lpstr>
      <vt:lpstr>Output: Conference presentation about ENA in empirical bioethics with preliminary data</vt:lpstr>
      <vt:lpstr>Output: Conference presenation with final data</vt:lpstr>
      <vt:lpstr>Limitations</vt:lpstr>
      <vt:lpstr>Patient autonomy in the era of the sustainability crisis </vt:lpstr>
      <vt:lpstr>Medicine Health Care and Philosophy (IF: 2,2; D1)  https://doi.org/10.1007/s11019-024-10214-x</vt:lpstr>
      <vt:lpstr>PowerPoint Presentation</vt:lpstr>
      <vt:lpstr>Environmental sustainability in dental care: Exploring current practices and ethical challenges  </vt:lpstr>
      <vt:lpstr>Sampling and data collection</vt:lpstr>
      <vt:lpstr>PowerPoint Presentation</vt:lpstr>
      <vt:lpstr>Data analysis</vt:lpstr>
      <vt:lpstr>PowerPoint Presentation</vt:lpstr>
      <vt:lpstr>Preliminary results</vt:lpstr>
      <vt:lpstr>Preliminary results: QNA, case_14</vt:lpstr>
      <vt:lpstr>Preliminary results: QNA, Case_15</vt:lpstr>
      <vt:lpstr>Limitations</vt:lpstr>
      <vt:lpstr>Funding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Prezentáció címe</dc:title>
  <dc:creator>Pátrovics András Rodrigó</dc:creator>
  <cp:lastModifiedBy>Kovacs Szilard</cp:lastModifiedBy>
  <cp:revision>85</cp:revision>
  <dcterms:created xsi:type="dcterms:W3CDTF">2021-11-08T12:50:52Z</dcterms:created>
  <dcterms:modified xsi:type="dcterms:W3CDTF">2025-06-30T19:00:42Z</dcterms:modified>
</cp:coreProperties>
</file>

<file path=docProps/thumbnail.jpeg>
</file>